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44"/>
  </p:notesMasterIdLst>
  <p:sldIdLst>
    <p:sldId id="256" r:id="rId2"/>
    <p:sldId id="264" r:id="rId3"/>
    <p:sldId id="312" r:id="rId4"/>
    <p:sldId id="356" r:id="rId5"/>
    <p:sldId id="317" r:id="rId6"/>
    <p:sldId id="399" r:id="rId7"/>
    <p:sldId id="357" r:id="rId8"/>
    <p:sldId id="358" r:id="rId9"/>
    <p:sldId id="360" r:id="rId10"/>
    <p:sldId id="361" r:id="rId11"/>
    <p:sldId id="362" r:id="rId12"/>
    <p:sldId id="364" r:id="rId13"/>
    <p:sldId id="365" r:id="rId14"/>
    <p:sldId id="363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1" r:id="rId29"/>
    <p:sldId id="382" r:id="rId30"/>
    <p:sldId id="383" r:id="rId31"/>
    <p:sldId id="396" r:id="rId32"/>
    <p:sldId id="384" r:id="rId33"/>
    <p:sldId id="385" r:id="rId34"/>
    <p:sldId id="388" r:id="rId35"/>
    <p:sldId id="389" r:id="rId36"/>
    <p:sldId id="390" r:id="rId37"/>
    <p:sldId id="391" r:id="rId38"/>
    <p:sldId id="392" r:id="rId39"/>
    <p:sldId id="395" r:id="rId40"/>
    <p:sldId id="393" r:id="rId41"/>
    <p:sldId id="394" r:id="rId42"/>
    <p:sldId id="263" r:id="rId43"/>
  </p:sldIdLst>
  <p:sldSz cx="12192000" cy="6858000"/>
  <p:notesSz cx="6858000" cy="9144000"/>
  <p:embeddedFontLs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Segoe UI Light" panose="020B0502040204020203" pitchFamily="34" charset="0"/>
      <p:regular r:id="rId49"/>
      <p:italic r:id="rId50"/>
    </p:embeddedFont>
    <p:embeddedFont>
      <p:font typeface="等线" panose="02010600030101010101" pitchFamily="2" charset="-122"/>
      <p:regular r:id="rId51"/>
      <p:bold r:id="rId52"/>
    </p:embeddedFont>
    <p:embeddedFont>
      <p:font typeface="微软雅黑" panose="020B0503020204020204" pitchFamily="34" charset="-122"/>
      <p:regular r:id="rId53"/>
      <p:bold r:id="rId54"/>
    </p:embeddedFont>
    <p:embeddedFont>
      <p:font typeface="微软雅黑" panose="020B0503020204020204" pitchFamily="34" charset="-122"/>
      <p:regular r:id="rId53"/>
      <p:bold r:id="rId54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76" autoAdjust="0"/>
    <p:restoredTop sz="93349" autoAdjust="0"/>
  </p:normalViewPr>
  <p:slideViewPr>
    <p:cSldViewPr snapToGrid="0" snapToObjects="1">
      <p:cViewPr varScale="1">
        <p:scale>
          <a:sx n="87" d="100"/>
          <a:sy n="87" d="100"/>
        </p:scale>
        <p:origin x="77" y="92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6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77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9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02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69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1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0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4C4457-43FD-443B-A4C7-39009BEC9634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99BA7C5-4AAB-4563-B228-54634D1530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C889A-75B1-4803-828A-B38755311F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52027" y="830737"/>
            <a:ext cx="12362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3200" b="1" dirty="0" smtClean="0">
                <a:solidFill>
                  <a:srgbClr val="FF0000"/>
                </a:solidFill>
              </a:defRPr>
            </a:lvl1pPr>
          </a:lstStyle>
          <a:p>
            <a:pPr marL="0"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6719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  <p:sldLayoutId id="2147483682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18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18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18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image" Target="../media/image18.tmp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58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18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18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内存管理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逻辑视图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B9D0ACD-8B71-4060-A3E6-A50D6D91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356" y="1715003"/>
            <a:ext cx="7073932" cy="4830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45201124-BE5E-489D-A6D1-E0D327B4C13E}"/>
              </a:ext>
            </a:extLst>
          </p:cNvPr>
          <p:cNvSpPr txBox="1"/>
          <p:nvPr/>
        </p:nvSpPr>
        <p:spPr>
          <a:xfrm>
            <a:off x="685801" y="2527300"/>
            <a:ext cx="3048000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逻辑空间中顺序的程序段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在物理空间中离散化存储</a:t>
            </a:r>
          </a:p>
        </p:txBody>
      </p:sp>
    </p:spTree>
    <p:extLst>
      <p:ext uri="{BB962C8B-B14F-4D97-AF65-F5344CB8AC3E}">
        <p14:creationId xmlns:p14="http://schemas.microsoft.com/office/powerpoint/2010/main" val="2897064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访问机制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201124-BE5E-489D-A6D1-E0D327B4C13E}"/>
              </a:ext>
            </a:extLst>
          </p:cNvPr>
          <p:cNvSpPr txBox="1"/>
          <p:nvPr/>
        </p:nvSpPr>
        <p:spPr>
          <a:xfrm>
            <a:off x="744559" y="1574377"/>
            <a:ext cx="8877299" cy="445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段的概念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段，表示访问方式和存储数据等属性相同的一段地址空间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对应一个</a:t>
            </a:r>
            <a:r>
              <a:rPr lang="zh-CN" altLang="en-US" sz="2400" b="1" dirty="0">
                <a:solidFill>
                  <a:srgbClr val="C00000"/>
                </a:solidFill>
              </a:rPr>
              <a:t>连续</a:t>
            </a:r>
            <a:r>
              <a:rPr lang="zh-CN" altLang="en-US" sz="2400" b="1" dirty="0"/>
              <a:t>的内存块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若干个段组成进程逻辑地址空间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段的访问（其逻辑地址由二元组</a:t>
            </a:r>
            <a:r>
              <a:rPr lang="en-US" altLang="zh-CN" sz="2400" b="1" dirty="0"/>
              <a:t>&lt;</a:t>
            </a:r>
            <a:r>
              <a:rPr lang="en-US" altLang="zh-CN" sz="2400" b="1" dirty="0" err="1"/>
              <a:t>s,addr</a:t>
            </a:r>
            <a:r>
              <a:rPr lang="en-US" altLang="zh-CN" sz="2400" b="1" dirty="0"/>
              <a:t>&gt;</a:t>
            </a:r>
            <a:r>
              <a:rPr lang="zh-CN" altLang="en-US" sz="2400" b="1" dirty="0"/>
              <a:t>构成）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 - </a:t>
            </a:r>
            <a:r>
              <a:rPr lang="zh-CN" altLang="en-US" sz="2400" b="1" dirty="0"/>
              <a:t>表示段号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addr</a:t>
            </a:r>
            <a:r>
              <a:rPr lang="en-US" altLang="zh-CN" sz="2400" b="1" dirty="0"/>
              <a:t> - </a:t>
            </a:r>
            <a:r>
              <a:rPr lang="zh-CN" altLang="en-US" sz="2400" b="1" dirty="0"/>
              <a:t>段内偏移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16D72A-DBA2-4A03-8023-099249BA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39"/>
          <a:stretch/>
        </p:blipFill>
        <p:spPr>
          <a:xfrm>
            <a:off x="6347633" y="4502323"/>
            <a:ext cx="5701161" cy="21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10506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</a:t>
            </a:r>
            <a:r>
              <a:rPr lang="en-US" altLang="zh-CN" dirty="0"/>
              <a:t>&amp;</a:t>
            </a:r>
            <a:r>
              <a:rPr lang="zh-CN" altLang="en-US" dirty="0"/>
              <a:t>段表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201124-BE5E-489D-A6D1-E0D327B4C13E}"/>
              </a:ext>
            </a:extLst>
          </p:cNvPr>
          <p:cNvSpPr txBox="1"/>
          <p:nvPr/>
        </p:nvSpPr>
        <p:spPr>
          <a:xfrm>
            <a:off x="744559" y="1574377"/>
            <a:ext cx="8877299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逻辑地址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段表：逻辑地址和到理地址的映射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记录：段号，起止位置，段长度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16D72A-DBA2-4A03-8023-099249BA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39"/>
          <a:stretch/>
        </p:blipFill>
        <p:spPr>
          <a:xfrm>
            <a:off x="4233224" y="2291863"/>
            <a:ext cx="3263699" cy="12555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8CDD89-B363-44FE-A357-78A842AA0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" r="3524" b="31886"/>
          <a:stretch/>
        </p:blipFill>
        <p:spPr>
          <a:xfrm>
            <a:off x="1315528" y="2279498"/>
            <a:ext cx="2405062" cy="1255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7F23DF-F891-4E59-83CB-080D71F2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026" y="2907268"/>
            <a:ext cx="2030144" cy="6401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EA89C4-70A9-465D-96E1-44F1F01AF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977" y="2534086"/>
            <a:ext cx="3709990" cy="25334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C7F3D5A-66C5-4EB6-B29D-AA6D8441EF27}"/>
              </a:ext>
            </a:extLst>
          </p:cNvPr>
          <p:cNvSpPr/>
          <p:nvPr/>
        </p:nvSpPr>
        <p:spPr>
          <a:xfrm>
            <a:off x="2516098" y="4919267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长度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17081E-D93C-406E-A9E4-D057E8B87E31}"/>
              </a:ext>
            </a:extLst>
          </p:cNvPr>
          <p:cNvSpPr/>
          <p:nvPr/>
        </p:nvSpPr>
        <p:spPr>
          <a:xfrm>
            <a:off x="3720590" y="4919267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基址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CB9356-2514-405A-9BD6-F65B9602152A}"/>
              </a:ext>
            </a:extLst>
          </p:cNvPr>
          <p:cNvSpPr/>
          <p:nvPr/>
        </p:nvSpPr>
        <p:spPr>
          <a:xfrm>
            <a:off x="1311606" y="4919267"/>
            <a:ext cx="1204492" cy="445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段号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B23428-E158-4631-AE57-CA3987B955FB}"/>
              </a:ext>
            </a:extLst>
          </p:cNvPr>
          <p:cNvSpPr/>
          <p:nvPr/>
        </p:nvSpPr>
        <p:spPr>
          <a:xfrm>
            <a:off x="2516098" y="5354289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20K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332E1A-092F-4277-98D7-880439870315}"/>
              </a:ext>
            </a:extLst>
          </p:cNvPr>
          <p:cNvSpPr/>
          <p:nvPr/>
        </p:nvSpPr>
        <p:spPr>
          <a:xfrm>
            <a:off x="3720590" y="5354289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40KB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276963-8FE4-41D7-A809-92960C92A2C0}"/>
              </a:ext>
            </a:extLst>
          </p:cNvPr>
          <p:cNvSpPr/>
          <p:nvPr/>
        </p:nvSpPr>
        <p:spPr>
          <a:xfrm>
            <a:off x="1311606" y="5354289"/>
            <a:ext cx="1204492" cy="445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1BA9CC-92EA-4400-899E-2166E89ABE02}"/>
              </a:ext>
            </a:extLst>
          </p:cNvPr>
          <p:cNvSpPr/>
          <p:nvPr/>
        </p:nvSpPr>
        <p:spPr>
          <a:xfrm>
            <a:off x="2520020" y="5800124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40K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93BD6E-D36F-42E3-9384-82A42E345DA0}"/>
              </a:ext>
            </a:extLst>
          </p:cNvPr>
          <p:cNvSpPr/>
          <p:nvPr/>
        </p:nvSpPr>
        <p:spPr>
          <a:xfrm>
            <a:off x="3724512" y="5800124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80KB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EC9B7B-6D90-47CF-8BFC-609F15D341AC}"/>
              </a:ext>
            </a:extLst>
          </p:cNvPr>
          <p:cNvSpPr/>
          <p:nvPr/>
        </p:nvSpPr>
        <p:spPr>
          <a:xfrm>
            <a:off x="1315528" y="5800124"/>
            <a:ext cx="1204492" cy="445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43D396-26B7-4220-9AA5-6491F9384CCD}"/>
              </a:ext>
            </a:extLst>
          </p:cNvPr>
          <p:cNvSpPr/>
          <p:nvPr/>
        </p:nvSpPr>
        <p:spPr>
          <a:xfrm>
            <a:off x="2516098" y="6235146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10K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D602C5-8B95-493A-9DD4-9F2242D62180}"/>
              </a:ext>
            </a:extLst>
          </p:cNvPr>
          <p:cNvSpPr/>
          <p:nvPr/>
        </p:nvSpPr>
        <p:spPr>
          <a:xfrm>
            <a:off x="3720590" y="6235146"/>
            <a:ext cx="1204492" cy="4458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120K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B1F6E6-DA26-49FB-A502-9B283897DAE2}"/>
              </a:ext>
            </a:extLst>
          </p:cNvPr>
          <p:cNvSpPr/>
          <p:nvPr/>
        </p:nvSpPr>
        <p:spPr>
          <a:xfrm>
            <a:off x="1311606" y="6235146"/>
            <a:ext cx="1204492" cy="445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04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地址映射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53214C9-4402-485C-9668-9D57DAD049D3}"/>
              </a:ext>
            </a:extLst>
          </p:cNvPr>
          <p:cNvGrpSpPr/>
          <p:nvPr/>
        </p:nvGrpSpPr>
        <p:grpSpPr>
          <a:xfrm>
            <a:off x="3860900" y="2960913"/>
            <a:ext cx="3628183" cy="2194584"/>
            <a:chOff x="3484928" y="3145591"/>
            <a:chExt cx="3628183" cy="219458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7F3D5A-66C5-4EB6-B29D-AA6D8441EF27}"/>
                </a:ext>
              </a:extLst>
            </p:cNvPr>
            <p:cNvSpPr/>
            <p:nvPr/>
          </p:nvSpPr>
          <p:spPr>
            <a:xfrm>
              <a:off x="4704127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长度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B17081E-D93C-406E-A9E4-D057E8B87E31}"/>
                </a:ext>
              </a:extLst>
            </p:cNvPr>
            <p:cNvSpPr/>
            <p:nvPr/>
          </p:nvSpPr>
          <p:spPr>
            <a:xfrm>
              <a:off x="5908619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基址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3CB9356-2514-405A-9BD6-F65B9602152A}"/>
                </a:ext>
              </a:extLst>
            </p:cNvPr>
            <p:cNvSpPr/>
            <p:nvPr/>
          </p:nvSpPr>
          <p:spPr>
            <a:xfrm>
              <a:off x="3499635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段号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FB23428-E158-4631-AE57-CA3987B955FB}"/>
                </a:ext>
              </a:extLst>
            </p:cNvPr>
            <p:cNvSpPr/>
            <p:nvPr/>
          </p:nvSpPr>
          <p:spPr>
            <a:xfrm>
              <a:off x="4704127" y="3580613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30K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D332E1A-092F-4277-98D7-880439870315}"/>
                </a:ext>
              </a:extLst>
            </p:cNvPr>
            <p:cNvSpPr/>
            <p:nvPr/>
          </p:nvSpPr>
          <p:spPr>
            <a:xfrm>
              <a:off x="5908619" y="3580613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70KB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E276963-8FE4-41D7-A809-92960C92A2C0}"/>
                </a:ext>
              </a:extLst>
            </p:cNvPr>
            <p:cNvSpPr/>
            <p:nvPr/>
          </p:nvSpPr>
          <p:spPr>
            <a:xfrm>
              <a:off x="3499635" y="3580613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F1BA9CC-92EA-4400-899E-2166E89ABE02}"/>
                </a:ext>
              </a:extLst>
            </p:cNvPr>
            <p:cNvSpPr/>
            <p:nvPr/>
          </p:nvSpPr>
          <p:spPr>
            <a:xfrm>
              <a:off x="4708049" y="4026448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20K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393BD6E-D36F-42E3-9384-82A42E345DA0}"/>
                </a:ext>
              </a:extLst>
            </p:cNvPr>
            <p:cNvSpPr/>
            <p:nvPr/>
          </p:nvSpPr>
          <p:spPr>
            <a:xfrm>
              <a:off x="5908619" y="4026448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30KB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AEC9B7B-6D90-47CF-8BFC-609F15D341AC}"/>
                </a:ext>
              </a:extLst>
            </p:cNvPr>
            <p:cNvSpPr/>
            <p:nvPr/>
          </p:nvSpPr>
          <p:spPr>
            <a:xfrm>
              <a:off x="3503557" y="4026448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143D396-26B7-4220-9AA5-6491F9384CCD}"/>
                </a:ext>
              </a:extLst>
            </p:cNvPr>
            <p:cNvSpPr/>
            <p:nvPr/>
          </p:nvSpPr>
          <p:spPr>
            <a:xfrm>
              <a:off x="4704127" y="446147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15K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1D602C5-8B95-493A-9DD4-9F2242D62180}"/>
                </a:ext>
              </a:extLst>
            </p:cNvPr>
            <p:cNvSpPr/>
            <p:nvPr/>
          </p:nvSpPr>
          <p:spPr>
            <a:xfrm>
              <a:off x="5908619" y="446147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160K</a:t>
              </a:r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1B1F6E6-DA26-49FB-A502-9B283897DAE2}"/>
                </a:ext>
              </a:extLst>
            </p:cNvPr>
            <p:cNvSpPr/>
            <p:nvPr/>
          </p:nvSpPr>
          <p:spPr>
            <a:xfrm>
              <a:off x="3499635" y="4461470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B4925C-36E2-4880-A44F-E6AA85FD3E12}"/>
                </a:ext>
              </a:extLst>
            </p:cNvPr>
            <p:cNvSpPr/>
            <p:nvPr/>
          </p:nvSpPr>
          <p:spPr>
            <a:xfrm>
              <a:off x="4704127" y="489434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10K</a:t>
              </a:r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AA90A62-AAA7-4F68-85C6-028AAA75FD90}"/>
                </a:ext>
              </a:extLst>
            </p:cNvPr>
            <p:cNvSpPr/>
            <p:nvPr/>
          </p:nvSpPr>
          <p:spPr>
            <a:xfrm>
              <a:off x="5908619" y="489434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100K</a:t>
              </a:r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94E7CF1-169D-4C70-A3D5-D3796942BFF0}"/>
                </a:ext>
              </a:extLst>
            </p:cNvPr>
            <p:cNvSpPr/>
            <p:nvPr/>
          </p:nvSpPr>
          <p:spPr>
            <a:xfrm>
              <a:off x="3484928" y="4894339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DE1A1E4-09C6-4B58-A08B-10CF38776CB5}"/>
              </a:ext>
            </a:extLst>
          </p:cNvPr>
          <p:cNvSpPr/>
          <p:nvPr/>
        </p:nvSpPr>
        <p:spPr>
          <a:xfrm>
            <a:off x="1844613" y="5649548"/>
            <a:ext cx="1164772" cy="239486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fun3()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2EBEB4D-A8B6-4091-8D25-DE225DE94964}"/>
              </a:ext>
            </a:extLst>
          </p:cNvPr>
          <p:cNvSpPr/>
          <p:nvPr/>
        </p:nvSpPr>
        <p:spPr>
          <a:xfrm>
            <a:off x="1845131" y="3734418"/>
            <a:ext cx="1164772" cy="4789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fun1()</a:t>
            </a: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494AFC-490E-437A-B37C-E2003E7A36EB}"/>
              </a:ext>
            </a:extLst>
          </p:cNvPr>
          <p:cNvSpPr/>
          <p:nvPr/>
        </p:nvSpPr>
        <p:spPr>
          <a:xfrm>
            <a:off x="1845131" y="2478547"/>
            <a:ext cx="1164772" cy="718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main()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625E2FF-9703-4F87-966D-A33F824C1B2D}"/>
              </a:ext>
            </a:extLst>
          </p:cNvPr>
          <p:cNvSpPr/>
          <p:nvPr/>
        </p:nvSpPr>
        <p:spPr>
          <a:xfrm>
            <a:off x="1844613" y="4750803"/>
            <a:ext cx="1164772" cy="361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fun2()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2338BD9-6854-44E1-A442-60DF0399F14C}"/>
              </a:ext>
            </a:extLst>
          </p:cNvPr>
          <p:cNvSpPr/>
          <p:nvPr/>
        </p:nvSpPr>
        <p:spPr>
          <a:xfrm>
            <a:off x="8885405" y="2478547"/>
            <a:ext cx="1164772" cy="4789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fun1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C1649E4-7CB8-40A9-9727-7B5B45957642}"/>
              </a:ext>
            </a:extLst>
          </p:cNvPr>
          <p:cNvSpPr/>
          <p:nvPr/>
        </p:nvSpPr>
        <p:spPr>
          <a:xfrm>
            <a:off x="8885405" y="3439857"/>
            <a:ext cx="1164772" cy="7184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57EA93B-5988-4431-A9AF-FE6DF6F75A55}"/>
              </a:ext>
            </a:extLst>
          </p:cNvPr>
          <p:cNvSpPr/>
          <p:nvPr/>
        </p:nvSpPr>
        <p:spPr>
          <a:xfrm>
            <a:off x="8885405" y="4158315"/>
            <a:ext cx="1164772" cy="239486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fun3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EB93BF-1596-4830-98D3-8B36DC33A194}"/>
              </a:ext>
            </a:extLst>
          </p:cNvPr>
          <p:cNvSpPr/>
          <p:nvPr/>
        </p:nvSpPr>
        <p:spPr>
          <a:xfrm>
            <a:off x="8885405" y="5621684"/>
            <a:ext cx="1164772" cy="361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fun2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C45747E-A85A-409C-98B8-CF7A3FA33797}"/>
              </a:ext>
            </a:extLst>
          </p:cNvPr>
          <p:cNvSpPr/>
          <p:nvPr/>
        </p:nvSpPr>
        <p:spPr>
          <a:xfrm>
            <a:off x="8885405" y="1760089"/>
            <a:ext cx="1164772" cy="7184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82A97EE-5884-4AF3-B6AF-4648CFDDFBBB}"/>
              </a:ext>
            </a:extLst>
          </p:cNvPr>
          <p:cNvSpPr/>
          <p:nvPr/>
        </p:nvSpPr>
        <p:spPr>
          <a:xfrm>
            <a:off x="8885405" y="2950028"/>
            <a:ext cx="1164772" cy="4789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D52BD59-3386-4D03-BEBA-EEBB0F31289B}"/>
              </a:ext>
            </a:extLst>
          </p:cNvPr>
          <p:cNvSpPr/>
          <p:nvPr/>
        </p:nvSpPr>
        <p:spPr>
          <a:xfrm>
            <a:off x="8885405" y="4892369"/>
            <a:ext cx="1164772" cy="71845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C293F0-FDB2-45E5-AA1C-3E7DE4F95262}"/>
              </a:ext>
            </a:extLst>
          </p:cNvPr>
          <p:cNvSpPr/>
          <p:nvPr/>
        </p:nvSpPr>
        <p:spPr>
          <a:xfrm>
            <a:off x="8885405" y="4402540"/>
            <a:ext cx="1164772" cy="4789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5E4748-E34B-4643-BAAD-B49A4FE8FCEB}"/>
              </a:ext>
            </a:extLst>
          </p:cNvPr>
          <p:cNvSpPr txBox="1"/>
          <p:nvPr/>
        </p:nvSpPr>
        <p:spPr>
          <a:xfrm>
            <a:off x="10112781" y="1529638"/>
            <a:ext cx="31290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80B1C7D-7B46-4621-890A-F3B9C67A9799}"/>
              </a:ext>
            </a:extLst>
          </p:cNvPr>
          <p:cNvSpPr txBox="1"/>
          <p:nvPr/>
        </p:nvSpPr>
        <p:spPr>
          <a:xfrm>
            <a:off x="10050177" y="2253322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525304A-8599-4304-8A23-33FEB7BDF063}"/>
              </a:ext>
            </a:extLst>
          </p:cNvPr>
          <p:cNvSpPr txBox="1"/>
          <p:nvPr/>
        </p:nvSpPr>
        <p:spPr>
          <a:xfrm>
            <a:off x="10048661" y="2743208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BEE8B28-AAD3-4809-B847-4898C881238B}"/>
              </a:ext>
            </a:extLst>
          </p:cNvPr>
          <p:cNvSpPr txBox="1"/>
          <p:nvPr/>
        </p:nvSpPr>
        <p:spPr>
          <a:xfrm>
            <a:off x="10050177" y="3201405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8EE9B3F-1E04-4759-996E-B4BDB80728C6}"/>
              </a:ext>
            </a:extLst>
          </p:cNvPr>
          <p:cNvSpPr txBox="1"/>
          <p:nvPr/>
        </p:nvSpPr>
        <p:spPr>
          <a:xfrm>
            <a:off x="10017348" y="3898062"/>
            <a:ext cx="56938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ED7106-A796-4D64-B884-612A6BDFBE38}"/>
              </a:ext>
            </a:extLst>
          </p:cNvPr>
          <p:cNvSpPr txBox="1"/>
          <p:nvPr/>
        </p:nvSpPr>
        <p:spPr>
          <a:xfrm>
            <a:off x="10050177" y="4649178"/>
            <a:ext cx="56938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130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A0723F-9383-4360-BBCF-B75A63023A8A}"/>
              </a:ext>
            </a:extLst>
          </p:cNvPr>
          <p:cNvSpPr txBox="1"/>
          <p:nvPr/>
        </p:nvSpPr>
        <p:spPr>
          <a:xfrm>
            <a:off x="10050177" y="5383232"/>
            <a:ext cx="56938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160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F0CD112-4855-4C36-8EB4-58F4CB59688F}"/>
              </a:ext>
            </a:extLst>
          </p:cNvPr>
          <p:cNvSpPr txBox="1"/>
          <p:nvPr/>
        </p:nvSpPr>
        <p:spPr>
          <a:xfrm>
            <a:off x="1521691" y="2209222"/>
            <a:ext cx="31290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B51B547-5374-42F3-ABB6-1F36D8FB6A59}"/>
              </a:ext>
            </a:extLst>
          </p:cNvPr>
          <p:cNvSpPr txBox="1"/>
          <p:nvPr/>
        </p:nvSpPr>
        <p:spPr>
          <a:xfrm>
            <a:off x="1459087" y="2932906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30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4C2F7D5-136F-44BF-B761-CB0C17647DD7}"/>
              </a:ext>
            </a:extLst>
          </p:cNvPr>
          <p:cNvSpPr txBox="1"/>
          <p:nvPr/>
        </p:nvSpPr>
        <p:spPr>
          <a:xfrm>
            <a:off x="1485526" y="3518715"/>
            <a:ext cx="31290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D330C57-6DEE-48B2-90BE-617B489934DE}"/>
              </a:ext>
            </a:extLst>
          </p:cNvPr>
          <p:cNvSpPr txBox="1"/>
          <p:nvPr/>
        </p:nvSpPr>
        <p:spPr>
          <a:xfrm>
            <a:off x="1459087" y="3878579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53A729F-C31A-4FE8-BA9C-85BE2171BC77}"/>
              </a:ext>
            </a:extLst>
          </p:cNvPr>
          <p:cNvSpPr txBox="1"/>
          <p:nvPr/>
        </p:nvSpPr>
        <p:spPr>
          <a:xfrm>
            <a:off x="1484010" y="4468297"/>
            <a:ext cx="31290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03AF24-471B-4741-AF0E-B7749FF7F5CC}"/>
              </a:ext>
            </a:extLst>
          </p:cNvPr>
          <p:cNvSpPr txBox="1"/>
          <p:nvPr/>
        </p:nvSpPr>
        <p:spPr>
          <a:xfrm>
            <a:off x="1457571" y="4828161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02DED66-8919-45AE-A92A-BE68C785B663}"/>
              </a:ext>
            </a:extLst>
          </p:cNvPr>
          <p:cNvSpPr txBox="1"/>
          <p:nvPr/>
        </p:nvSpPr>
        <p:spPr>
          <a:xfrm>
            <a:off x="1543877" y="5342715"/>
            <a:ext cx="31290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2E7C1C8-9292-42A9-AF77-BBD07A2DBB80}"/>
              </a:ext>
            </a:extLst>
          </p:cNvPr>
          <p:cNvSpPr txBox="1"/>
          <p:nvPr/>
        </p:nvSpPr>
        <p:spPr>
          <a:xfrm>
            <a:off x="1517438" y="5702579"/>
            <a:ext cx="44114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/>
              <a:t>10</a:t>
            </a:r>
            <a:endParaRPr lang="zh-CN" altLang="en-US" dirty="0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1E773DB-3089-4A94-8BBE-E78BBEEADA31}"/>
              </a:ext>
            </a:extLst>
          </p:cNvPr>
          <p:cNvCxnSpPr>
            <a:stCxn id="33" idx="3"/>
            <a:endCxn id="18" idx="3"/>
          </p:cNvCxnSpPr>
          <p:nvPr/>
        </p:nvCxnSpPr>
        <p:spPr>
          <a:xfrm>
            <a:off x="3009903" y="2837776"/>
            <a:ext cx="2070196" cy="78107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72C5AC9-15E6-4E48-BD0A-EBFC7A775F18}"/>
              </a:ext>
            </a:extLst>
          </p:cNvPr>
          <p:cNvCxnSpPr>
            <a:cxnSpLocks/>
            <a:stCxn id="32" idx="3"/>
            <a:endCxn id="19" idx="1"/>
          </p:cNvCxnSpPr>
          <p:nvPr/>
        </p:nvCxnSpPr>
        <p:spPr>
          <a:xfrm>
            <a:off x="3009903" y="3973904"/>
            <a:ext cx="2074118" cy="9078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6D13790-6B76-42E4-B236-92FA6CF50BA2}"/>
              </a:ext>
            </a:extLst>
          </p:cNvPr>
          <p:cNvCxnSpPr>
            <a:cxnSpLocks/>
            <a:stCxn id="34" idx="3"/>
            <a:endCxn id="22" idx="1"/>
          </p:cNvCxnSpPr>
          <p:nvPr/>
        </p:nvCxnSpPr>
        <p:spPr>
          <a:xfrm flipV="1">
            <a:off x="3009385" y="4499710"/>
            <a:ext cx="2070714" cy="43175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B29903F-F4F3-497F-AF31-2F1D67D53464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 flipV="1">
            <a:off x="3009385" y="4932580"/>
            <a:ext cx="2070714" cy="836711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A9EE3839-6851-40E1-B3F1-2C2E32A82FB6}"/>
              </a:ext>
            </a:extLst>
          </p:cNvPr>
          <p:cNvCxnSpPr>
            <a:stCxn id="17" idx="3"/>
          </p:cNvCxnSpPr>
          <p:nvPr/>
        </p:nvCxnSpPr>
        <p:spPr>
          <a:xfrm flipV="1">
            <a:off x="7489083" y="3439857"/>
            <a:ext cx="1396322" cy="178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84994484-E44F-47F1-A3BB-8F0E3819567B}"/>
              </a:ext>
            </a:extLst>
          </p:cNvPr>
          <p:cNvCxnSpPr>
            <a:stCxn id="20" idx="3"/>
          </p:cNvCxnSpPr>
          <p:nvPr/>
        </p:nvCxnSpPr>
        <p:spPr>
          <a:xfrm flipV="1">
            <a:off x="7489083" y="2478547"/>
            <a:ext cx="1396322" cy="1586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6B156E61-1C58-4190-9070-3D426C25249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7489083" y="4499710"/>
            <a:ext cx="1410510" cy="1149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E6DC713-3A8E-4A26-8F21-4C70C21E9CC3}"/>
              </a:ext>
            </a:extLst>
          </p:cNvPr>
          <p:cNvCxnSpPr>
            <a:stCxn id="26" idx="3"/>
          </p:cNvCxnSpPr>
          <p:nvPr/>
        </p:nvCxnSpPr>
        <p:spPr>
          <a:xfrm flipV="1">
            <a:off x="7489083" y="4147458"/>
            <a:ext cx="1396322" cy="785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59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地址转换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21D60C-1319-41CE-AD3F-E4695570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178" y="1574840"/>
            <a:ext cx="2247582" cy="528316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BC81F093-D6DB-4CAE-AEEB-38562BC7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402" y="1755263"/>
            <a:ext cx="2026515" cy="308887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B63B1BB1-033F-4982-A980-3C39A23E3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647" y="4100978"/>
            <a:ext cx="2210427" cy="2692075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8DF91E8F-10FA-45A8-9096-C16247698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8"/>
          <a:stretch/>
        </p:blipFill>
        <p:spPr>
          <a:xfrm>
            <a:off x="3540420" y="2926530"/>
            <a:ext cx="3329562" cy="2775295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801F3D30-C230-44A7-9F3A-1A8E3F63A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055" y="5823066"/>
            <a:ext cx="3450274" cy="826362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D9709C45-1E50-4FC3-A1B1-0D05F0A21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348" y="3666315"/>
            <a:ext cx="2768077" cy="2000104"/>
          </a:xfrm>
          <a:prstGeom prst="rect">
            <a:avLst/>
          </a:prstGeom>
        </p:spPr>
      </p:pic>
      <p:sp>
        <p:nvSpPr>
          <p:cNvPr id="90" name="Line 78">
            <a:extLst>
              <a:ext uri="{FF2B5EF4-FFF2-40B4-BE49-F238E27FC236}">
                <a16:creationId xmlns:a16="http://schemas.microsoft.com/office/drawing/2014/main" id="{511516D7-A67F-48A8-A57E-2476D522DE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931" y="4777273"/>
            <a:ext cx="1585340" cy="806648"/>
          </a:xfrm>
          <a:prstGeom prst="line">
            <a:avLst/>
          </a:prstGeom>
          <a:noFill/>
          <a:ln w="19080" cmpd="sng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1" name="Line 78">
            <a:extLst>
              <a:ext uri="{FF2B5EF4-FFF2-40B4-BE49-F238E27FC236}">
                <a16:creationId xmlns:a16="http://schemas.microsoft.com/office/drawing/2014/main" id="{C7789D20-C288-49C6-8D5F-9858D3D5FC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0420" y="4965377"/>
            <a:ext cx="3554963" cy="618544"/>
          </a:xfrm>
          <a:prstGeom prst="line">
            <a:avLst/>
          </a:prstGeom>
          <a:noFill/>
          <a:ln w="19080" cmpd="sng">
            <a:solidFill>
              <a:schemeClr val="tx1">
                <a:lumMod val="95000"/>
                <a:lumOff val="5000"/>
              </a:schemeClr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1" animBg="1"/>
      <p:bldP spid="9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段共享与保护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8C81244-F2C2-4C8D-B294-3900D653BCBE}"/>
              </a:ext>
            </a:extLst>
          </p:cNvPr>
          <p:cNvGrpSpPr/>
          <p:nvPr/>
        </p:nvGrpSpPr>
        <p:grpSpPr>
          <a:xfrm>
            <a:off x="1155061" y="1720415"/>
            <a:ext cx="9881878" cy="1955780"/>
            <a:chOff x="1421121" y="1679991"/>
            <a:chExt cx="9881878" cy="195578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519D968-DF65-45A0-9D00-AFE6A6762C5A}"/>
                </a:ext>
              </a:extLst>
            </p:cNvPr>
            <p:cNvGrpSpPr/>
            <p:nvPr/>
          </p:nvGrpSpPr>
          <p:grpSpPr>
            <a:xfrm>
              <a:off x="1421121" y="1733687"/>
              <a:ext cx="809837" cy="1113914"/>
              <a:chOff x="611284" y="1140955"/>
              <a:chExt cx="809837" cy="1113914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70063C-CEDE-4040-936C-E1674808F138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2361F797-06DD-4262-AA63-2647C6659F6B}"/>
                  </a:ext>
                </a:extLst>
              </p:cNvPr>
              <p:cNvGrpSpPr/>
              <p:nvPr/>
            </p:nvGrpSpPr>
            <p:grpSpPr>
              <a:xfrm rot="11641273">
                <a:off x="1059438" y="1140955"/>
                <a:ext cx="246536" cy="1113914"/>
                <a:chOff x="499860" y="916478"/>
                <a:chExt cx="1125740" cy="5086389"/>
              </a:xfrm>
            </p:grpSpPr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9A2B2A34-E67F-4EA6-B40F-10E6ECFE1E12}"/>
                    </a:ext>
                  </a:extLst>
                </p:cNvPr>
                <p:cNvCxnSpPr/>
                <p:nvPr/>
              </p:nvCxnSpPr>
              <p:spPr>
                <a:xfrm flipH="1">
                  <a:off x="575734" y="1947333"/>
                  <a:ext cx="1049866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D86F036-C029-45D8-91A4-E721B7AF693A}"/>
                    </a:ext>
                  </a:extLst>
                </p:cNvPr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A836007-6468-47E8-B32A-EEA564811FD7}"/>
                </a:ext>
              </a:extLst>
            </p:cNvPr>
            <p:cNvSpPr/>
            <p:nvPr/>
          </p:nvSpPr>
          <p:spPr>
            <a:xfrm>
              <a:off x="2322184" y="1679991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段共享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91A96A2-F425-4E8B-B0A2-F57AD75C9181}"/>
                </a:ext>
              </a:extLst>
            </p:cNvPr>
            <p:cNvSpPr/>
            <p:nvPr/>
          </p:nvSpPr>
          <p:spPr>
            <a:xfrm>
              <a:off x="2460380" y="2281554"/>
              <a:ext cx="8842619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方式，两个作业的段表的项指向同一个物理副本（基址相同）</a:t>
              </a:r>
              <a:endParaRPr lang="en-US" altLang="zh-CN" sz="2400" b="1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一个作业读取时，必须保证另一个作业不许修改</a:t>
              </a:r>
              <a:endParaRPr lang="en-US" altLang="zh-CN" sz="2400" b="1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纯代码、可重入代码（不属于临界资源）可共享</a:t>
              </a:r>
              <a:endParaRPr lang="en-US" altLang="zh-CN" sz="2400" b="1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7A698B8-A877-4908-BDFE-D41775010FB0}"/>
              </a:ext>
            </a:extLst>
          </p:cNvPr>
          <p:cNvGrpSpPr/>
          <p:nvPr/>
        </p:nvGrpSpPr>
        <p:grpSpPr>
          <a:xfrm>
            <a:off x="1155061" y="4433806"/>
            <a:ext cx="9881878" cy="1509504"/>
            <a:chOff x="1421121" y="1679991"/>
            <a:chExt cx="9881878" cy="150950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7E5AA4A-1BF2-4FD0-879C-40EAD9A47A08}"/>
                </a:ext>
              </a:extLst>
            </p:cNvPr>
            <p:cNvGrpSpPr/>
            <p:nvPr/>
          </p:nvGrpSpPr>
          <p:grpSpPr>
            <a:xfrm>
              <a:off x="1421121" y="1733687"/>
              <a:ext cx="809837" cy="1113914"/>
              <a:chOff x="611284" y="1140955"/>
              <a:chExt cx="809837" cy="111391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7861ED-322C-434E-B870-5A98BF98FAD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7208F910-AF2A-4EC0-A197-EEC00C37E462}"/>
                  </a:ext>
                </a:extLst>
              </p:cNvPr>
              <p:cNvGrpSpPr/>
              <p:nvPr/>
            </p:nvGrpSpPr>
            <p:grpSpPr>
              <a:xfrm rot="11641273">
                <a:off x="1059438" y="1140955"/>
                <a:ext cx="246536" cy="1113914"/>
                <a:chOff x="499860" y="916478"/>
                <a:chExt cx="1125740" cy="5086389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F49308EF-D99F-45D3-A483-7A9B6CC164B9}"/>
                    </a:ext>
                  </a:extLst>
                </p:cNvPr>
                <p:cNvCxnSpPr/>
                <p:nvPr/>
              </p:nvCxnSpPr>
              <p:spPr>
                <a:xfrm flipH="1">
                  <a:off x="575734" y="1947333"/>
                  <a:ext cx="1049866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EA2C260-C2F8-44D5-9F51-40A6769C0C9A}"/>
                    </a:ext>
                  </a:extLst>
                </p:cNvPr>
                <p:cNvSpPr/>
                <p:nvPr/>
              </p:nvSpPr>
              <p:spPr>
                <a:xfrm rot="865294">
                  <a:off x="499860" y="916478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1C87FAC-9B37-4299-A4B9-47EA4E73F9F0}"/>
                </a:ext>
              </a:extLst>
            </p:cNvPr>
            <p:cNvSpPr/>
            <p:nvPr/>
          </p:nvSpPr>
          <p:spPr>
            <a:xfrm>
              <a:off x="2322184" y="1679991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代码保护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E271E09-FD11-44BD-AE3F-B674C0CAF498}"/>
                </a:ext>
              </a:extLst>
            </p:cNvPr>
            <p:cNvSpPr/>
            <p:nvPr/>
          </p:nvSpPr>
          <p:spPr>
            <a:xfrm>
              <a:off x="2460380" y="2281554"/>
              <a:ext cx="8842619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存取控制保护</a:t>
              </a:r>
              <a:endParaRPr lang="en-US" altLang="zh-CN" sz="2400" b="1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400" b="1" dirty="0"/>
                <a:t>地址越界保护（段长度寄存器，段表长度）</a:t>
              </a:r>
              <a:endParaRPr lang="en-US" altLang="zh-C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7350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C331E3-0D60-449A-ADDD-808CEA58C10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【2009】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一个分段存储的系统中，地址长度为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位，其中段号占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位，则最大段长是（  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59E666-9B17-4D87-A155-27C0339DB8F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2^8 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624248-EEC0-4745-828D-593AAA97370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2^16 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151861-212C-46EB-A660-736DB5E7ED6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2^24 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2595AA-1B7E-4738-BB89-68E44E2BC71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2^32 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512C904-2D8F-4578-884E-E10F5E42746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A345DD-D0CE-46F5-8C39-1BB640413F5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B992879-D512-48CE-9515-75D66DE05DF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B8AB8D-9D5A-4862-ADEA-E4BF81C3148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727831-D970-4E5F-8234-15ABF5953A3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3B1E20E-05AC-4CD8-8C74-BFD3C2285AF9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2BDA9D3-FF6C-43CF-8C07-FD170AFE6B7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DC0606ED-9E96-4427-9503-074F836D19C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012428E-7B0A-40CD-AD05-5F7FFFC16EC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38FC26C-214D-4627-90CC-9982EDC9DB4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DF2012E-9DBB-4D60-8C95-15F8531373F4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489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2819FB-5A74-44DC-94D0-CE417685A03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【2016】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某进程的段表内容如下，当访问段号为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，段内地址为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的逻辑地址时，进行地址转换的结果是（      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2636BB-2A02-4AA3-95AB-60BD55B48B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段缺失异常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E7A971-2003-44EB-85CC-B0312C63861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得到内存地址为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4400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A32EEE-63E4-4593-99C0-4CAA33F26E9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越权异常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9F73C9-E1FD-4ABB-96B9-02B1B83B44B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越界异常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FD43C0-8C28-4401-94C3-24D8567D5D2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935D74-0434-4BDB-858E-09B8B6814DD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0792EE-669D-44A8-9263-1C354A03788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FB13B4D-8591-4656-81D8-BDD1EA096E1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E5D3681-18EC-4B53-A5D2-C693A5DC004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0635992E-B392-464A-8EBC-04E0F65E8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58045"/>
              </p:ext>
            </p:extLst>
          </p:nvPr>
        </p:nvGraphicFramePr>
        <p:xfrm>
          <a:off x="5755701" y="2992437"/>
          <a:ext cx="5745910" cy="290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182">
                  <a:extLst>
                    <a:ext uri="{9D8B030D-6E8A-4147-A177-3AD203B41FA5}">
                      <a16:colId xmlns:a16="http://schemas.microsoft.com/office/drawing/2014/main" val="2582983370"/>
                    </a:ext>
                  </a:extLst>
                </a:gridCol>
                <a:gridCol w="1149182">
                  <a:extLst>
                    <a:ext uri="{9D8B030D-6E8A-4147-A177-3AD203B41FA5}">
                      <a16:colId xmlns:a16="http://schemas.microsoft.com/office/drawing/2014/main" val="374059141"/>
                    </a:ext>
                  </a:extLst>
                </a:gridCol>
                <a:gridCol w="1149182">
                  <a:extLst>
                    <a:ext uri="{9D8B030D-6E8A-4147-A177-3AD203B41FA5}">
                      <a16:colId xmlns:a16="http://schemas.microsoft.com/office/drawing/2014/main" val="1148388544"/>
                    </a:ext>
                  </a:extLst>
                </a:gridCol>
                <a:gridCol w="1149182">
                  <a:extLst>
                    <a:ext uri="{9D8B030D-6E8A-4147-A177-3AD203B41FA5}">
                      <a16:colId xmlns:a16="http://schemas.microsoft.com/office/drawing/2014/main" val="4176123711"/>
                    </a:ext>
                  </a:extLst>
                </a:gridCol>
                <a:gridCol w="1149182">
                  <a:extLst>
                    <a:ext uri="{9D8B030D-6E8A-4147-A177-3AD203B41FA5}">
                      <a16:colId xmlns:a16="http://schemas.microsoft.com/office/drawing/2014/main" val="3437809469"/>
                    </a:ext>
                  </a:extLst>
                </a:gridCol>
              </a:tblGrid>
              <a:tr h="6951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段号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段长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基址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权限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79835"/>
                  </a:ext>
                </a:extLst>
              </a:tr>
              <a:tr h="695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6000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只读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在内存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698122"/>
                  </a:ext>
                </a:extLst>
              </a:tr>
              <a:tr h="695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--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读写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不在</a:t>
                      </a:r>
                      <a:endParaRPr lang="en-US" altLang="zh-CN" sz="2400" b="1" dirty="0"/>
                    </a:p>
                    <a:p>
                      <a:pPr algn="ctr"/>
                      <a:r>
                        <a:rPr lang="zh-CN" altLang="en-US" sz="2400" b="1" dirty="0"/>
                        <a:t>内存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443619"/>
                  </a:ext>
                </a:extLst>
              </a:tr>
              <a:tr h="6951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300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4000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读写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在内存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5094448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BF8566DA-E285-4AC0-9DEC-E7E97C3AF35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EA06E02-5A6A-46E0-8C08-EA7967FE759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CDED5B4-CC98-48B3-9689-7A6F927AEF4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B11A36E2-7FDE-48FB-8D5B-3ECE02D6520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A5749DE-548F-4A1A-B14A-7D582B75153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6776A5-41C4-42E6-93E6-01716FD2CBA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2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页式存储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D9EBB2-B7B7-4BF1-9F83-10A46FF2F9EC}"/>
              </a:ext>
            </a:extLst>
          </p:cNvPr>
          <p:cNvSpPr txBox="1"/>
          <p:nvPr/>
        </p:nvSpPr>
        <p:spPr>
          <a:xfrm>
            <a:off x="802433" y="1741166"/>
            <a:ext cx="7763664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页帧（帧、</a:t>
            </a:r>
            <a:r>
              <a:rPr lang="zh-CN" altLang="en-US" sz="2400" b="1" dirty="0">
                <a:solidFill>
                  <a:srgbClr val="C00000"/>
                </a:solidFill>
              </a:rPr>
              <a:t>物理页面</a:t>
            </a:r>
            <a:r>
              <a:rPr lang="en-US" altLang="zh-CN" sz="2400" b="1" dirty="0"/>
              <a:t>, Frame, Page Frame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把物理地址空间划分为大小相同的基本分配单位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次方，如</a:t>
            </a:r>
            <a:r>
              <a:rPr lang="en-US" altLang="zh-CN" sz="2400" b="1" dirty="0"/>
              <a:t>512, 4096, 8192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页面（页，</a:t>
            </a:r>
            <a:r>
              <a:rPr lang="zh-CN" altLang="en-US" sz="2400" b="1" dirty="0">
                <a:solidFill>
                  <a:srgbClr val="C00000"/>
                </a:solidFill>
              </a:rPr>
              <a:t>逻辑页面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Page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把逻辑地址空间也划分为相同大小的基本分配单位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帧和页的大小必须是相同的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页面到帧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逻辑地址到物理地址的转换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MMU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TLB</a:t>
            </a:r>
          </a:p>
        </p:txBody>
      </p:sp>
    </p:spTree>
    <p:extLst>
      <p:ext uri="{BB962C8B-B14F-4D97-AF65-F5344CB8AC3E}">
        <p14:creationId xmlns:p14="http://schemas.microsoft.com/office/powerpoint/2010/main" val="754272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6451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帧（</a:t>
            </a:r>
            <a:r>
              <a:rPr lang="en-US" altLang="zh-CN" dirty="0"/>
              <a:t>Frame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D9EBB2-B7B7-4BF1-9F83-10A46FF2F9EC}"/>
              </a:ext>
            </a:extLst>
          </p:cNvPr>
          <p:cNvSpPr txBox="1"/>
          <p:nvPr/>
        </p:nvSpPr>
        <p:spPr>
          <a:xfrm>
            <a:off x="802433" y="1741166"/>
            <a:ext cx="5739072" cy="2795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物理</a:t>
            </a:r>
            <a:r>
              <a:rPr lang="zh-CN" altLang="en-US" sz="2400" b="1" dirty="0"/>
              <a:t>内存被划分为大小相等的帧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内存物理地址的表示：二元组（</a:t>
            </a:r>
            <a:r>
              <a:rPr lang="en-US" altLang="zh-CN" sz="2400" b="1" dirty="0"/>
              <a:t>f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o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f-</a:t>
            </a:r>
            <a:r>
              <a:rPr lang="zh-CN" altLang="en-US" sz="2400" b="1" dirty="0"/>
              <a:t>帧号（</a:t>
            </a:r>
            <a:r>
              <a:rPr lang="en-US" altLang="zh-CN" sz="2400" b="1" dirty="0"/>
              <a:t>F</a:t>
            </a:r>
            <a:r>
              <a:rPr lang="zh-CN" altLang="en-US" sz="2400" b="1" dirty="0"/>
              <a:t>位，共有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F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个帧) 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o-</a:t>
            </a:r>
            <a:r>
              <a:rPr lang="zh-CN" altLang="en-US" sz="2400" b="1" dirty="0"/>
              <a:t>帧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偏移 (S 位, 每帧有2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S</a:t>
            </a:r>
            <a:r>
              <a:rPr lang="en-US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字节)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Times New Roman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物理地址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=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f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*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S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+ o</a:t>
            </a:r>
            <a:endParaRPr lang="en-US" altLang="zh-CN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DE91F8-8C0A-411A-9BCC-7AF2FD02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143" y="830737"/>
            <a:ext cx="3049123" cy="595794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69AEFBE-FC31-4A1D-9921-74870CE3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22" y="4663615"/>
            <a:ext cx="3379893" cy="23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内存与地址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连续内存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非连续内存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虚拟存储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页面置换算法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内存管理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538820" y="1298043"/>
            <a:ext cx="31147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物理地址计算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D9EBB2-B7B7-4BF1-9F83-10A46FF2F9EC}"/>
              </a:ext>
            </a:extLst>
          </p:cNvPr>
          <p:cNvSpPr txBox="1"/>
          <p:nvPr/>
        </p:nvSpPr>
        <p:spPr>
          <a:xfrm>
            <a:off x="802433" y="1741166"/>
            <a:ext cx="4881465" cy="4457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16-bit</a:t>
            </a:r>
            <a:r>
              <a:rPr lang="zh-CN" altLang="en-US" sz="2400" b="1" dirty="0"/>
              <a:t>地址空间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9-bit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512B</a:t>
            </a:r>
            <a:r>
              <a:rPr lang="zh-CN" altLang="en-US" sz="2400" b="1" dirty="0"/>
              <a:t>）大小的页帧，</a:t>
            </a:r>
            <a:r>
              <a:rPr lang="en-US" altLang="zh-CN" sz="2400" b="1" dirty="0"/>
              <a:t>S=9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7-bit</a:t>
            </a:r>
            <a:r>
              <a:rPr lang="zh-CN" altLang="en-US" sz="2400" b="1" dirty="0"/>
              <a:t>存储帧号，</a:t>
            </a:r>
            <a:r>
              <a:rPr lang="en-US" altLang="zh-CN" sz="2400" b="1" dirty="0"/>
              <a:t>F=7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物理地址表示（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latin typeface="微软雅黑" pitchFamily="34" charset="-122"/>
              <a:ea typeface="微软雅黑" pitchFamily="34" charset="-122"/>
              <a:sym typeface="Times New Roman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物理地址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=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f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*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S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+ o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f=3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S=9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o=6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实际物理地址</a:t>
            </a:r>
            <a:r>
              <a:rPr lang="en-US" altLang="zh-CN" sz="2400" b="1" dirty="0"/>
              <a:t>=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2</a:t>
            </a:r>
            <a:r>
              <a:rPr lang="en-US" altLang="zh-CN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9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</a:t>
            </a:r>
            <a:r>
              <a:rPr lang="zh-CN" altLang="en-US" sz="2400" b="1" dirty="0"/>
              <a:t>*</a:t>
            </a:r>
            <a:r>
              <a:rPr lang="en-US" altLang="zh-CN" sz="2400" b="1" dirty="0"/>
              <a:t>3+6=1542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B33E96-13DA-4356-831C-6C20A0E96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988" y="2929540"/>
            <a:ext cx="3773193" cy="129942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65CCD3B2-9051-43CD-B4B2-1B73A786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03" y="2069711"/>
            <a:ext cx="2646876" cy="400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4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6451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页（</a:t>
            </a:r>
            <a:r>
              <a:rPr lang="en-US" altLang="zh-CN" dirty="0"/>
              <a:t>Frame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D9EBB2-B7B7-4BF1-9F83-10A46FF2F9EC}"/>
              </a:ext>
            </a:extLst>
          </p:cNvPr>
          <p:cNvSpPr txBox="1"/>
          <p:nvPr/>
        </p:nvSpPr>
        <p:spPr>
          <a:xfrm>
            <a:off x="802433" y="1741166"/>
            <a:ext cx="6070893" cy="390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</a:t>
            </a:r>
            <a:r>
              <a:rPr lang="zh-CN" altLang="en-US" sz="2400" b="1" dirty="0">
                <a:solidFill>
                  <a:srgbClr val="FF0000"/>
                </a:solidFill>
              </a:rPr>
              <a:t>逻辑</a:t>
            </a:r>
            <a:r>
              <a:rPr lang="zh-CN" altLang="en-US" sz="2400" b="1" dirty="0"/>
              <a:t>地址空间被划分为大小相等的页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页内偏移 </a:t>
            </a:r>
            <a:r>
              <a:rPr lang="en-US" altLang="zh-CN" sz="2400" b="1" dirty="0"/>
              <a:t>= </a:t>
            </a:r>
            <a:r>
              <a:rPr lang="zh-CN" altLang="en-US" sz="2400" b="1" dirty="0"/>
              <a:t>帧内偏移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页号 ≠ 帧号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进程逻辑地址的表示：二元组（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o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p-</a:t>
            </a:r>
            <a:r>
              <a:rPr lang="zh-CN" altLang="en-US" sz="2400" b="1" dirty="0"/>
              <a:t>页号（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位，共有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2</a:t>
            </a:r>
            <a:r>
              <a:rPr lang="en-US" altLang="zh-CN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个页) 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o-</a:t>
            </a:r>
            <a:r>
              <a:rPr lang="zh-CN" altLang="en-US" sz="2400" b="1" dirty="0"/>
              <a:t>页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偏移 (S 位, 每帧有2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S</a:t>
            </a:r>
            <a:r>
              <a:rPr lang="en-US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字节)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sym typeface="Times New Roman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虚拟地址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=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*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2</a:t>
            </a:r>
            <a:r>
              <a:rPr lang="zh-CN" altLang="en-US" sz="2400" b="1" baseline="30000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S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 + o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68D6BA-1342-4458-8608-F5A15A52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832" y="1468905"/>
            <a:ext cx="2255666" cy="499992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52AC3D7-7BE1-4707-9CA4-EF7AE7A5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49" y="5069072"/>
            <a:ext cx="4580588" cy="18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4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地址映射</a:t>
            </a:r>
          </a:p>
        </p:txBody>
      </p:sp>
      <p:pic>
        <p:nvPicPr>
          <p:cNvPr id="190" name="图片 189">
            <a:extLst>
              <a:ext uri="{FF2B5EF4-FFF2-40B4-BE49-F238E27FC236}">
                <a16:creationId xmlns:a16="http://schemas.microsoft.com/office/drawing/2014/main" id="{3E40EA9D-40C0-41D2-8B9B-B8914A0B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91" y="1366268"/>
            <a:ext cx="1794820" cy="5245805"/>
          </a:xfrm>
          <a:prstGeom prst="rect">
            <a:avLst/>
          </a:prstGeom>
        </p:spPr>
      </p:pic>
      <p:pic>
        <p:nvPicPr>
          <p:cNvPr id="191" name="图片 190">
            <a:extLst>
              <a:ext uri="{FF2B5EF4-FFF2-40B4-BE49-F238E27FC236}">
                <a16:creationId xmlns:a16="http://schemas.microsoft.com/office/drawing/2014/main" id="{9235CCD4-1A7C-4B92-BF46-237932B9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454" y="3049918"/>
            <a:ext cx="3239798" cy="2102944"/>
          </a:xfrm>
          <a:prstGeom prst="rect">
            <a:avLst/>
          </a:prstGeom>
        </p:spPr>
      </p:pic>
      <p:pic>
        <p:nvPicPr>
          <p:cNvPr id="192" name="图片 191">
            <a:extLst>
              <a:ext uri="{FF2B5EF4-FFF2-40B4-BE49-F238E27FC236}">
                <a16:creationId xmlns:a16="http://schemas.microsoft.com/office/drawing/2014/main" id="{CB8E9455-1C60-4A11-A062-E7CD2933D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689" y="2329153"/>
            <a:ext cx="1694680" cy="4282920"/>
          </a:xfrm>
          <a:prstGeom prst="rect">
            <a:avLst/>
          </a:prstGeom>
        </p:spPr>
      </p:pic>
      <p:sp>
        <p:nvSpPr>
          <p:cNvPr id="193" name="文本框 192">
            <a:extLst>
              <a:ext uri="{FF2B5EF4-FFF2-40B4-BE49-F238E27FC236}">
                <a16:creationId xmlns:a16="http://schemas.microsoft.com/office/drawing/2014/main" id="{E2EBE2DB-5548-471C-873F-0D44DE265D56}"/>
              </a:ext>
            </a:extLst>
          </p:cNvPr>
          <p:cNvSpPr txBox="1"/>
          <p:nvPr/>
        </p:nvSpPr>
        <p:spPr>
          <a:xfrm>
            <a:off x="867747" y="2062065"/>
            <a:ext cx="4224233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页到帧的映射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逻辑地址中的页号是连续的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物理地址中的帧号不连续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不是</a:t>
            </a:r>
            <a:r>
              <a:rPr lang="zh-CN" altLang="en-US" sz="2400" b="1" dirty="0"/>
              <a:t>所有的页都有对应的帧</a:t>
            </a:r>
          </a:p>
        </p:txBody>
      </p:sp>
    </p:spTree>
    <p:extLst>
      <p:ext uri="{BB962C8B-B14F-4D97-AF65-F5344CB8AC3E}">
        <p14:creationId xmlns:p14="http://schemas.microsoft.com/office/powerpoint/2010/main" val="2245792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C3C00564-94E8-4B52-A41C-9B04487A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51" y="1583329"/>
            <a:ext cx="5007254" cy="378530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77806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映射机构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6B899B-A0CC-49AA-A32A-EA790AD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88" y="1598691"/>
            <a:ext cx="1467083" cy="5186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31B784-F8F3-465A-8993-32351916B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031" y="1598691"/>
            <a:ext cx="1936843" cy="31043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6FEFC7-B50E-4EEE-AB4D-808310106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952" y="4136862"/>
            <a:ext cx="3453626" cy="27024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642FB1-C9B8-49E5-89E0-1EE503679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314" y="2522961"/>
            <a:ext cx="3247416" cy="89286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8EFEBECA-2C77-417A-A22E-2122C682F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772" y="4340091"/>
            <a:ext cx="2056260" cy="1000343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7305E13D-0E17-4744-A0AA-6B29AD542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692" y="5549048"/>
            <a:ext cx="2234167" cy="535531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44B79A99-BFF1-4C77-81D4-9A3F2839D2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4226" y="6125431"/>
            <a:ext cx="2652940" cy="535531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5A7F36C1-BD86-45A2-969C-E415DE5A2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2649" y="1346689"/>
            <a:ext cx="1826140" cy="54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页表结构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2EBE2DB-5548-471C-873F-0D44DE265D56}"/>
              </a:ext>
            </a:extLst>
          </p:cNvPr>
          <p:cNvSpPr txBox="1"/>
          <p:nvPr/>
        </p:nvSpPr>
        <p:spPr>
          <a:xfrm>
            <a:off x="1133856" y="1512149"/>
            <a:ext cx="7946406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每一个进程都有一个页表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每一个页面对应一个页表项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页表内容随进程运行状态而动态变化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页表基址寄存器</a:t>
            </a:r>
            <a:r>
              <a:rPr lang="en-US" altLang="zh-CN" sz="2400" b="1" dirty="0"/>
              <a:t>(PTBR: Page Table Base Register)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2C825A-9CE7-4AAD-99A1-6FBF603CB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49" y="3853460"/>
            <a:ext cx="5067329" cy="2786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55697074-E3C2-456D-BD6C-009D7C421046}"/>
              </a:ext>
            </a:extLst>
          </p:cNvPr>
          <p:cNvSpPr txBox="1"/>
          <p:nvPr/>
        </p:nvSpPr>
        <p:spPr>
          <a:xfrm>
            <a:off x="1133856" y="3853460"/>
            <a:ext cx="5251245" cy="2790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帧号：</a:t>
            </a:r>
            <a:r>
              <a:rPr lang="en-US" altLang="zh-CN" sz="2400" b="1" dirty="0"/>
              <a:t>f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页表项标志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存在位</a:t>
            </a:r>
            <a:r>
              <a:rPr lang="en-US" altLang="zh-CN" sz="2400" b="1" dirty="0"/>
              <a:t>(resident bit)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修改位</a:t>
            </a:r>
            <a:r>
              <a:rPr lang="en-US" altLang="zh-CN" sz="2400" b="1" dirty="0"/>
              <a:t>(dirty bit)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引用位</a:t>
            </a:r>
            <a:r>
              <a:rPr lang="en-US" altLang="zh-CN" sz="2400" b="1" dirty="0"/>
              <a:t>(clock/reference bit)</a:t>
            </a:r>
          </a:p>
        </p:txBody>
      </p:sp>
    </p:spTree>
    <p:extLst>
      <p:ext uri="{BB962C8B-B14F-4D97-AF65-F5344CB8AC3E}">
        <p14:creationId xmlns:p14="http://schemas.microsoft.com/office/powerpoint/2010/main" val="238914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转换实例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1DD0D2-8FE4-4CA9-B1D1-2C7FF79B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52" y="1574868"/>
            <a:ext cx="2580197" cy="5327347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476AB5C7-F397-46CD-8A5E-10975EE10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5"/>
          <a:stretch/>
        </p:blipFill>
        <p:spPr>
          <a:xfrm>
            <a:off x="3991811" y="1574868"/>
            <a:ext cx="3623297" cy="1015400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568FDD52-BF0B-4BE4-AA06-91A863D6E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429" y="1686316"/>
            <a:ext cx="5837604" cy="4543590"/>
          </a:xfrm>
          <a:prstGeom prst="rect">
            <a:avLst/>
          </a:prstGeom>
        </p:spPr>
      </p:pic>
      <p:pic>
        <p:nvPicPr>
          <p:cNvPr id="251" name="图片 250">
            <a:extLst>
              <a:ext uri="{FF2B5EF4-FFF2-40B4-BE49-F238E27FC236}">
                <a16:creationId xmlns:a16="http://schemas.microsoft.com/office/drawing/2014/main" id="{E2724345-36EC-482F-AF72-088D31D24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957" y="1748926"/>
            <a:ext cx="2255476" cy="51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1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性能问题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658F7A-D596-4BA1-AB4C-244E44010931}"/>
              </a:ext>
            </a:extLst>
          </p:cNvPr>
          <p:cNvSpPr txBox="1"/>
          <p:nvPr/>
        </p:nvSpPr>
        <p:spPr>
          <a:xfrm>
            <a:off x="1028700" y="1495425"/>
            <a:ext cx="8071440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页式管理中的地址空间是一维的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得到相应的物理地址，段式管理需给出</a:t>
            </a:r>
            <a:r>
              <a:rPr lang="zh-CN" altLang="en-US" sz="2400" b="1" dirty="0">
                <a:solidFill>
                  <a:srgbClr val="FF0000"/>
                </a:solidFill>
              </a:rPr>
              <a:t>基址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段长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页式管理只需给出一个整数就能确定对应的物理地址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内存访问性能问题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访问一个内存单元需要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次访存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第一次访问：获取页表项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第二次方位：访问数据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降低访问速度和吞吐量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2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性能问题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658F7A-D596-4BA1-AB4C-244E44010931}"/>
              </a:ext>
            </a:extLst>
          </p:cNvPr>
          <p:cNvSpPr txBox="1"/>
          <p:nvPr/>
        </p:nvSpPr>
        <p:spPr>
          <a:xfrm>
            <a:off x="1028700" y="1495425"/>
            <a:ext cx="7858241" cy="168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页表大小问题，页表项的大小问题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页表可能非常大，</a:t>
            </a:r>
            <a:r>
              <a:rPr lang="zh-CN" altLang="en-US" sz="2400" b="1" dirty="0">
                <a:solidFill>
                  <a:srgbClr val="FF0000"/>
                </a:solidFill>
              </a:rPr>
              <a:t>降低内存利用率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32</a:t>
            </a:r>
            <a:r>
              <a:rPr lang="zh-CN" altLang="en-US" sz="2400" b="1" dirty="0"/>
              <a:t>位机器如果每页</a:t>
            </a:r>
            <a:r>
              <a:rPr lang="en-US" altLang="zh-CN" sz="2400" b="1" dirty="0"/>
              <a:t>4K</a:t>
            </a:r>
            <a:r>
              <a:rPr lang="zh-CN" altLang="en-US" sz="2400" b="1" dirty="0"/>
              <a:t>字节，那么页表项应设为多大</a:t>
            </a:r>
            <a:endParaRPr lang="en-US" altLang="zh-CN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809C06-7363-4783-80A5-8982114F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21" r="40791"/>
          <a:stretch/>
        </p:blipFill>
        <p:spPr>
          <a:xfrm>
            <a:off x="4136160" y="3179248"/>
            <a:ext cx="2097803" cy="8461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772D88-EDDE-4536-8DEF-A633F1AEAACD}"/>
              </a:ext>
            </a:extLst>
          </p:cNvPr>
          <p:cNvSpPr txBox="1"/>
          <p:nvPr/>
        </p:nvSpPr>
        <p:spPr>
          <a:xfrm>
            <a:off x="1552027" y="3947022"/>
            <a:ext cx="8675773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主存可容纳</a:t>
            </a:r>
            <a:r>
              <a:rPr lang="en-US" altLang="zh-CN" sz="2400" b="1" dirty="0"/>
              <a:t>1M</a:t>
            </a:r>
            <a:r>
              <a:rPr lang="zh-CN" altLang="en-US" sz="2400" b="1" dirty="0"/>
              <a:t>个帧，需要用</a:t>
            </a:r>
            <a:r>
              <a:rPr lang="en-US" altLang="zh-CN" sz="2400" b="1" dirty="0"/>
              <a:t>20</a:t>
            </a:r>
            <a:r>
              <a:rPr lang="zh-CN" altLang="en-US" sz="2400" b="1" dirty="0"/>
              <a:t>位才能保证表示范围内所有页面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用字节作为编址单位，则页表项占用空间 ≥ </a:t>
            </a:r>
            <a:r>
              <a:rPr lang="en-US" altLang="zh-CN" sz="2400" b="1" dirty="0"/>
              <a:t>3B</a:t>
            </a:r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一般使用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的整数幂，则每一页表项占用</a:t>
            </a:r>
            <a:r>
              <a:rPr lang="en-US" altLang="zh-CN" sz="2400" b="1" dirty="0"/>
              <a:t>4B</a:t>
            </a:r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页可容纳</a:t>
            </a:r>
            <a:r>
              <a:rPr lang="en-US" altLang="zh-CN" sz="2400" b="1" dirty="0"/>
              <a:t>1K</a:t>
            </a:r>
            <a:r>
              <a:rPr lang="zh-CN" altLang="en-US" sz="2400" b="1" dirty="0"/>
              <a:t>的页表项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64MB</a:t>
            </a:r>
            <a:r>
              <a:rPr lang="zh-CN" altLang="en-US" sz="2400" b="1" dirty="0"/>
              <a:t>的进程，其页表的大小为</a:t>
            </a:r>
            <a:r>
              <a:rPr lang="en-US" altLang="zh-CN" sz="2400" b="1" dirty="0"/>
              <a:t>64KB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5580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00540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快表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658F7A-D596-4BA1-AB4C-244E44010931}"/>
              </a:ext>
            </a:extLst>
          </p:cNvPr>
          <p:cNvSpPr txBox="1"/>
          <p:nvPr/>
        </p:nvSpPr>
        <p:spPr>
          <a:xfrm>
            <a:off x="1028700" y="1495425"/>
            <a:ext cx="6090129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Translate Look-aside Buffer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TLB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使用关联存储实现缓存近期访问的页表项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如果</a:t>
            </a:r>
            <a:r>
              <a:rPr lang="en-US" altLang="zh-CN" sz="2000" b="1" dirty="0"/>
              <a:t>TLB</a:t>
            </a:r>
            <a:r>
              <a:rPr lang="zh-CN" altLang="en-US" sz="2000" b="1" dirty="0"/>
              <a:t>命中，物理帧号可以很快被获取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如果</a:t>
            </a:r>
            <a:r>
              <a:rPr lang="en-US" altLang="zh-CN" sz="2000" b="1" dirty="0"/>
              <a:t>TLB</a:t>
            </a:r>
            <a:r>
              <a:rPr lang="zh-CN" altLang="en-US" sz="2000" b="1" dirty="0"/>
              <a:t>未命中，将对应的页表项更新到</a:t>
            </a:r>
            <a:r>
              <a:rPr lang="en-US" altLang="zh-CN" sz="2000" b="1" dirty="0"/>
              <a:t>TLB</a:t>
            </a:r>
            <a:r>
              <a:rPr lang="zh-CN" altLang="en-US" sz="2000" b="1" dirty="0"/>
              <a:t>中</a:t>
            </a:r>
            <a:endParaRPr lang="en-US" altLang="zh-CN" sz="2000" b="1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BC682238-7B5F-4298-A139-1EE7732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39" y="3666420"/>
            <a:ext cx="5572227" cy="316409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E41547B-F9CA-49C8-BCAA-A2297EAB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97" y="5044382"/>
            <a:ext cx="2243522" cy="134123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BF2591C-8F52-4893-AE74-7BCF7598B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53" y="4605432"/>
            <a:ext cx="2402032" cy="110956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0BAE57C-B774-4266-A6BD-11F3BF5F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727" y="4160814"/>
            <a:ext cx="4419983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00540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快表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DEC7F9-91AC-49AF-8518-9D3618E6D0AD}"/>
              </a:ext>
            </a:extLst>
          </p:cNvPr>
          <p:cNvSpPr txBox="1"/>
          <p:nvPr/>
        </p:nvSpPr>
        <p:spPr>
          <a:xfrm>
            <a:off x="1240971" y="1660849"/>
            <a:ext cx="7609776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TLB</a:t>
            </a:r>
            <a:r>
              <a:rPr lang="zh-CN" altLang="en-US" sz="2400" b="1" dirty="0"/>
              <a:t>，联想寄存器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主存中的页表又称为慢表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快表、慢表同时查找，如果快表命中，终止慢表查找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一般快表命中率能达到</a:t>
            </a:r>
            <a:r>
              <a:rPr lang="en-US" altLang="zh-CN" sz="2400" b="1" dirty="0"/>
              <a:t>90%</a:t>
            </a:r>
            <a:r>
              <a:rPr lang="zh-CN" altLang="en-US" sz="2400" b="1" dirty="0"/>
              <a:t>以上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快表的有效性基于</a:t>
            </a:r>
            <a:r>
              <a:rPr lang="zh-CN" altLang="en-US" sz="2400" b="1" dirty="0">
                <a:solidFill>
                  <a:srgbClr val="FF0000"/>
                </a:solidFill>
              </a:rPr>
              <a:t>局部性原理</a:t>
            </a:r>
          </a:p>
        </p:txBody>
      </p:sp>
    </p:spTree>
    <p:extLst>
      <p:ext uri="{BB962C8B-B14F-4D97-AF65-F5344CB8AC3E}">
        <p14:creationId xmlns:p14="http://schemas.microsoft.com/office/powerpoint/2010/main" val="33471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D557EE5-A1C3-4399-B0DE-3EF4B6134169}"/>
              </a:ext>
            </a:extLst>
          </p:cNvPr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内存与地址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7D882C-0E69-4EDD-AB46-E0631A5C04F9}"/>
              </a:ext>
            </a:extLst>
          </p:cNvPr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连续内存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E79208-F4BF-4E2E-BF5A-E9F69023241D}"/>
              </a:ext>
            </a:extLst>
          </p:cNvPr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非连续内存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8E4BB2-CA41-449C-B773-104B1820B087}"/>
              </a:ext>
            </a:extLst>
          </p:cNvPr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虚拟存储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D1EAF7-7CC2-4101-9825-9DDD8ACB04C1}"/>
              </a:ext>
            </a:extLst>
          </p:cNvPr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705968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多级页表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DEC7F9-91AC-49AF-8518-9D3618E6D0AD}"/>
              </a:ext>
            </a:extLst>
          </p:cNvPr>
          <p:cNvSpPr txBox="1"/>
          <p:nvPr/>
        </p:nvSpPr>
        <p:spPr>
          <a:xfrm>
            <a:off x="1240971" y="1660849"/>
            <a:ext cx="9363461" cy="4452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由于引入分页，进程在执行时不需要将所有页面都调入内存帧中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只需将保存有映射关系的页表调入内存中即可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32</a:t>
            </a:r>
            <a:r>
              <a:rPr lang="zh-CN" altLang="en-US" sz="2400" b="1" dirty="0"/>
              <a:t>位逻辑地址空间、页面大小</a:t>
            </a:r>
            <a:r>
              <a:rPr lang="en-US" altLang="zh-CN" sz="2400" b="1" dirty="0"/>
              <a:t>4K</a:t>
            </a:r>
            <a:r>
              <a:rPr lang="zh-CN" altLang="en-US" sz="2400" b="1" dirty="0"/>
              <a:t>，页表项</a:t>
            </a:r>
            <a:r>
              <a:rPr lang="en-US" altLang="zh-CN" sz="2400" b="1" dirty="0"/>
              <a:t>4B</a:t>
            </a:r>
            <a:r>
              <a:rPr lang="zh-CN" altLang="en-US" sz="2400" b="1" dirty="0"/>
              <a:t>，页表就占</a:t>
            </a:r>
            <a:r>
              <a:rPr lang="en-US" altLang="zh-CN" sz="2400" b="1" dirty="0"/>
              <a:t>1024</a:t>
            </a:r>
            <a:r>
              <a:rPr lang="zh-CN" altLang="en-US" sz="2400" b="1" dirty="0"/>
              <a:t>页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通过间接引用将页号分成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建立页表树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减少每一级页表的长度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为了查询方便，顶级页表最多只能有一个页面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83264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二级页表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9B8D3BC-16C6-453B-9841-C7F724664DE0}"/>
              </a:ext>
            </a:extLst>
          </p:cNvPr>
          <p:cNvSpPr txBox="1"/>
          <p:nvPr/>
        </p:nvSpPr>
        <p:spPr>
          <a:xfrm>
            <a:off x="518085" y="1672164"/>
            <a:ext cx="699422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二级页表实际就是在原有的页表结构上加了一层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62766A7-39EF-4479-95B0-CDC456AB3E61}"/>
              </a:ext>
            </a:extLst>
          </p:cNvPr>
          <p:cNvGrpSpPr/>
          <p:nvPr/>
        </p:nvGrpSpPr>
        <p:grpSpPr>
          <a:xfrm>
            <a:off x="2706813" y="2700463"/>
            <a:ext cx="6815006" cy="1457074"/>
            <a:chOff x="1225433" y="954985"/>
            <a:chExt cx="6815006" cy="1457074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1C49E9D2-46D1-46C0-9028-B40EED56D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855" y="2107243"/>
              <a:ext cx="292991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580DB540-4FF3-47CE-AA01-0DEF4A8F1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068" y="2107243"/>
              <a:ext cx="403356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41C339A7-271D-4BFF-B63C-9940F3947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2582" y="2107243"/>
              <a:ext cx="403356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92E09655-2BD3-4248-B11C-365DF8CC0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993" y="2107243"/>
              <a:ext cx="403356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B2AF9ED0-68BB-4142-A505-4A4663034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448" y="2107243"/>
              <a:ext cx="292991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6086B38E-67DE-475D-80AD-BDD1F39E6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6942" y="2107243"/>
              <a:ext cx="403356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62FD2547-0284-483A-A5B2-BA2369B7A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291" y="2107243"/>
              <a:ext cx="403356" cy="304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14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7A6DCF39-3D18-465E-9BD6-825227C54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433" y="1560676"/>
              <a:ext cx="607005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360" tIns="44280" rIns="90360" bIns="44280">
              <a:spAutoFit/>
            </a:bodyPr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r>
                <a:rPr lang="en-US" altLang="zh-CN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17D6853-634E-419F-82A4-051C12096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266" y="1560676"/>
              <a:ext cx="378392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o</a:t>
              </a:r>
            </a:p>
          </p:txBody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DE7D7669-726A-40F4-B1CE-F623810D3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343" y="1560676"/>
              <a:ext cx="378392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360" tIns="44280" rIns="90360" bIns="44280">
              <a:spAutoFit/>
            </a:bodyPr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f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1D00F3EE-DBF8-49E3-8EA2-9E7FB3EC3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8107" y="1560676"/>
              <a:ext cx="378392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360" tIns="44280" rIns="90360" bIns="4428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o</a:t>
              </a:r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EE7701E9-F7CC-4A78-9E9E-4B9756D8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772" y="1751186"/>
              <a:ext cx="1106272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8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物理地址</a:t>
              </a:r>
              <a:endParaRPr lang="en-US" altLang="zh-CN" sz="18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3C17DF5C-5EA7-4CF4-AF15-7DA474C93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051" y="1751186"/>
              <a:ext cx="1106272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18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逻辑地址</a:t>
              </a:r>
              <a:endParaRPr lang="en-US" altLang="zh-CN" sz="18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4C6932-CA7E-4BDE-B9A3-11D44A9D1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481" y="954985"/>
              <a:ext cx="599121" cy="536056"/>
            </a:xfrm>
            <a:prstGeom prst="ellips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51A0BD10-9143-48D7-A27C-B4A430EAB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6158" y="1496297"/>
              <a:ext cx="15766" cy="409925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" name="Group 40">
              <a:extLst>
                <a:ext uri="{FF2B5EF4-FFF2-40B4-BE49-F238E27FC236}">
                  <a16:creationId xmlns:a16="http://schemas.microsoft.com/office/drawing/2014/main" id="{270CABDA-A6E4-4082-B141-F39F65183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2805" y="1919360"/>
              <a:ext cx="1902473" cy="189196"/>
              <a:chOff x="720" y="1742"/>
              <a:chExt cx="1448" cy="14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2FF5438-C6D2-4F8C-973B-D0573D046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742"/>
                <a:ext cx="94" cy="144"/>
              </a:xfrm>
              <a:prstGeom prst="rect">
                <a:avLst/>
              </a:prstGeom>
              <a:solidFill>
                <a:srgbClr val="00FF00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8EC37A-EE31-41C8-9BC8-9D461586E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" y="1742"/>
                <a:ext cx="94" cy="144"/>
              </a:xfrm>
              <a:prstGeom prst="rect">
                <a:avLst/>
              </a:prstGeom>
              <a:solidFill>
                <a:srgbClr val="00FF00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3541A0-1CD8-45F4-8B7A-C51A821B6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7" y="1742"/>
                <a:ext cx="94" cy="144"/>
              </a:xfrm>
              <a:prstGeom prst="rect">
                <a:avLst/>
              </a:prstGeom>
              <a:solidFill>
                <a:srgbClr val="00FF00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C1AE50-ED5A-4B83-B1C2-79B9A9918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1742"/>
                <a:ext cx="94" cy="144"/>
              </a:xfrm>
              <a:prstGeom prst="rect">
                <a:avLst/>
              </a:prstGeom>
              <a:solidFill>
                <a:srgbClr val="CCFFFF"/>
              </a:solidFill>
              <a:ln w="25560">
                <a:solidFill>
                  <a:srgbClr val="11576A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40576AB-B7DE-4E3E-ABE0-286DCAAE5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1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7F9B2FC-33D8-4C7D-AED5-AB4673CED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0A857A3-F51F-4F5F-867A-575DEB6DA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8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2100B57-C31C-4A3D-A930-66280B7E7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" y="1742"/>
                <a:ext cx="94" cy="144"/>
              </a:xfrm>
              <a:prstGeom prst="rect">
                <a:avLst/>
              </a:prstGeom>
              <a:solidFill>
                <a:srgbClr val="CCFFFF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1CFB6A2-4BE7-46C4-B426-0F7770819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742"/>
                <a:ext cx="94" cy="144"/>
              </a:xfrm>
              <a:prstGeom prst="rect">
                <a:avLst/>
              </a:prstGeom>
              <a:solidFill>
                <a:srgbClr val="CCFFFF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676388-3E6E-45C8-8742-DFB7D6BBB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1742"/>
                <a:ext cx="94" cy="144"/>
              </a:xfrm>
              <a:prstGeom prst="rect">
                <a:avLst/>
              </a:prstGeom>
              <a:solidFill>
                <a:srgbClr val="CCFFFF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8D9413A-8EC4-4ACA-902A-A082C80DB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CBC6EA-A0AC-41DE-AEE2-21125DFBE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6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CE1811-C076-47EB-A357-08DCA0BDA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379AD3-0FE0-422E-8899-0597C5403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4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9" name="Rectangle 55">
              <a:extLst>
                <a:ext uri="{FF2B5EF4-FFF2-40B4-BE49-F238E27FC236}">
                  <a16:creationId xmlns:a16="http://schemas.microsoft.com/office/drawing/2014/main" id="{78296E38-B45C-434A-AD42-9E1E4D424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992" y="1560676"/>
              <a:ext cx="522917" cy="366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360" tIns="44280" rIns="90360" bIns="44280">
              <a:spAutoFit/>
            </a:bodyPr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b="1" i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r>
                <a:rPr lang="en-US" altLang="zh-CN" b="1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grpSp>
          <p:nvGrpSpPr>
            <p:cNvPr id="30" name="Group 57">
              <a:extLst>
                <a:ext uri="{FF2B5EF4-FFF2-40B4-BE49-F238E27FC236}">
                  <a16:creationId xmlns:a16="http://schemas.microsoft.com/office/drawing/2014/main" id="{4A2FED8A-D10F-41A7-97E5-FDD4EABAD3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5409" y="1919360"/>
              <a:ext cx="1220578" cy="189196"/>
              <a:chOff x="4695" y="1742"/>
              <a:chExt cx="929" cy="144"/>
            </a:xfrm>
          </p:grpSpPr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7D1AD6A0-1B92-4BC0-A4A5-F00B149F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1742"/>
                <a:ext cx="94" cy="144"/>
              </a:xfrm>
              <a:prstGeom prst="rect">
                <a:avLst/>
              </a:prstGeom>
              <a:solidFill>
                <a:srgbClr val="DC0081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Rectangle 59">
                <a:extLst>
                  <a:ext uri="{FF2B5EF4-FFF2-40B4-BE49-F238E27FC236}">
                    <a16:creationId xmlns:a16="http://schemas.microsoft.com/office/drawing/2014/main" id="{B40F3942-8720-4E53-9D55-D82E26792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Rectangle 60">
                <a:extLst>
                  <a:ext uri="{FF2B5EF4-FFF2-40B4-BE49-F238E27FC236}">
                    <a16:creationId xmlns:a16="http://schemas.microsoft.com/office/drawing/2014/main" id="{B748F3A3-50B9-443C-960E-7C325A224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Rectangle 61">
                <a:extLst>
                  <a:ext uri="{FF2B5EF4-FFF2-40B4-BE49-F238E27FC236}">
                    <a16:creationId xmlns:a16="http://schemas.microsoft.com/office/drawing/2014/main" id="{2A1E2FC3-3366-4BBB-BBB7-30A29CBC8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2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Rectangle 62">
                <a:extLst>
                  <a:ext uri="{FF2B5EF4-FFF2-40B4-BE49-F238E27FC236}">
                    <a16:creationId xmlns:a16="http://schemas.microsoft.com/office/drawing/2014/main" id="{2879A722-29B5-4010-89EE-982BD5ED5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6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EAEDB3BB-0396-429E-B171-FFEFEF9A9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9" y="1742"/>
                <a:ext cx="94" cy="144"/>
              </a:xfrm>
              <a:prstGeom prst="rect">
                <a:avLst/>
              </a:prstGeom>
              <a:solidFill>
                <a:srgbClr val="DC0081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7D38ECE9-3905-486E-A2D4-889D437BE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3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26AAF48C-3ED9-43D2-BDA7-4766B953A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645D41E-B128-41CC-9DA7-D0D64B6B0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0" y="1742"/>
                <a:ext cx="94" cy="144"/>
              </a:xfrm>
              <a:prstGeom prst="rect">
                <a:avLst/>
              </a:prstGeom>
              <a:solidFill>
                <a:srgbClr val="A2C1FE"/>
              </a:solidFill>
              <a:ln w="25560">
                <a:solidFill>
                  <a:srgbClr val="005072"/>
                </a:solidFill>
                <a:miter lim="800000"/>
                <a:headEnd/>
                <a:tailEnd/>
              </a:ln>
              <a:effectLst>
                <a:outerShdw dist="17819" dir="2700000" algn="ctr" rotWithShape="0">
                  <a:srgbClr val="3D3D99"/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" name="Rectangle 78">
              <a:extLst>
                <a:ext uri="{FF2B5EF4-FFF2-40B4-BE49-F238E27FC236}">
                  <a16:creationId xmlns:a16="http://schemas.microsoft.com/office/drawing/2014/main" id="{8EAF7796-D4B5-4CD2-A554-A3105F15B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2343" y="1039072"/>
              <a:ext cx="903938" cy="367882"/>
            </a:xfrm>
            <a:prstGeom prst="rect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zh-CN" altLang="en-US" sz="20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内存</a:t>
              </a:r>
              <a:endParaRPr lang="en-US" altLang="zh-CN" sz="2000" b="1" dirty="0">
                <a:solidFill>
                  <a:srgbClr val="00507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Line 84">
              <a:extLst>
                <a:ext uri="{FF2B5EF4-FFF2-40B4-BE49-F238E27FC236}">
                  <a16:creationId xmlns:a16="http://schemas.microsoft.com/office/drawing/2014/main" id="{AD8AC890-0C79-4039-90A3-ADB097DBDA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14019" y="1410895"/>
              <a:ext cx="1314" cy="507151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" name="Line 89">
            <a:extLst>
              <a:ext uri="{FF2B5EF4-FFF2-40B4-BE49-F238E27FC236}">
                <a16:creationId xmlns:a16="http://schemas.microsoft.com/office/drawing/2014/main" id="{4605AB2A-498E-4714-9567-8700A37CC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81775" y="3852721"/>
            <a:ext cx="1314" cy="1103645"/>
          </a:xfrm>
          <a:prstGeom prst="line">
            <a:avLst/>
          </a:prstGeom>
          <a:noFill/>
          <a:ln w="28575">
            <a:solidFill>
              <a:srgbClr val="00507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0809BC8A-C427-420B-A10C-CC96F324259B}"/>
              </a:ext>
            </a:extLst>
          </p:cNvPr>
          <p:cNvGrpSpPr/>
          <p:nvPr/>
        </p:nvGrpSpPr>
        <p:grpSpPr>
          <a:xfrm>
            <a:off x="1984845" y="4756659"/>
            <a:ext cx="3409475" cy="1882902"/>
            <a:chOff x="416093" y="3083443"/>
            <a:chExt cx="3409475" cy="1882902"/>
          </a:xfrm>
        </p:grpSpPr>
        <p:sp>
          <p:nvSpPr>
            <p:cNvPr id="58" name="Rectangle 35">
              <a:extLst>
                <a:ext uri="{FF2B5EF4-FFF2-40B4-BE49-F238E27FC236}">
                  <a16:creationId xmlns:a16="http://schemas.microsoft.com/office/drawing/2014/main" id="{D21350CB-EB14-4655-8912-AD2FCD4A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93" y="3314683"/>
              <a:ext cx="797515" cy="308758"/>
            </a:xfrm>
            <a:prstGeom prst="rect">
              <a:avLst/>
            </a:prstGeom>
            <a:noFill/>
            <a:ln w="28440">
              <a:solidFill>
                <a:srgbClr val="005072"/>
              </a:solidFill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rPr>
                <a:t>PTBR</a:t>
              </a:r>
            </a:p>
          </p:txBody>
        </p:sp>
        <p:sp>
          <p:nvSpPr>
            <p:cNvPr id="59" name="Line 36">
              <a:extLst>
                <a:ext uri="{FF2B5EF4-FFF2-40B4-BE49-F238E27FC236}">
                  <a16:creationId xmlns:a16="http://schemas.microsoft.com/office/drawing/2014/main" id="{9F62A55B-6951-4E07-89BC-E663A0840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8281" y="3619499"/>
              <a:ext cx="1314" cy="394159"/>
            </a:xfrm>
            <a:prstGeom prst="line">
              <a:avLst/>
            </a:prstGeom>
            <a:noFill/>
            <a:ln w="19080">
              <a:solidFill>
                <a:srgbClr val="00507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37">
              <a:extLst>
                <a:ext uri="{FF2B5EF4-FFF2-40B4-BE49-F238E27FC236}">
                  <a16:creationId xmlns:a16="http://schemas.microsoft.com/office/drawing/2014/main" id="{0F244D29-0250-4CA7-B1DA-C0521D82A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434" y="4159497"/>
              <a:ext cx="1355906" cy="1314"/>
            </a:xfrm>
            <a:prstGeom prst="line">
              <a:avLst/>
            </a:prstGeom>
            <a:noFill/>
            <a:ln w="19080">
              <a:solidFill>
                <a:srgbClr val="005072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AutoShape 38">
              <a:extLst>
                <a:ext uri="{FF2B5EF4-FFF2-40B4-BE49-F238E27FC236}">
                  <a16:creationId xmlns:a16="http://schemas.microsoft.com/office/drawing/2014/main" id="{3B019E2A-3E81-4AEB-A707-DEFAFC60B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5" y="3997891"/>
              <a:ext cx="189196" cy="1576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9080" cap="rnd">
              <a:solidFill>
                <a:srgbClr val="00507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39">
              <a:extLst>
                <a:ext uri="{FF2B5EF4-FFF2-40B4-BE49-F238E27FC236}">
                  <a16:creationId xmlns:a16="http://schemas.microsoft.com/office/drawing/2014/main" id="{6541EDC8-841E-44C5-B85A-D61741900E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2805" y="3476288"/>
              <a:ext cx="223357" cy="131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Oval 77">
              <a:extLst>
                <a:ext uri="{FF2B5EF4-FFF2-40B4-BE49-F238E27FC236}">
                  <a16:creationId xmlns:a16="http://schemas.microsoft.com/office/drawing/2014/main" id="{CC80D5AD-AB90-402D-9D71-DE8219165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848" y="3304172"/>
              <a:ext cx="336349" cy="325838"/>
            </a:xfrm>
            <a:prstGeom prst="ellipse">
              <a:avLst/>
            </a:prstGeom>
            <a:solidFill>
              <a:srgbClr val="CCFFFF"/>
            </a:solidFill>
            <a:ln w="28440">
              <a:solidFill>
                <a:srgbClr val="005072"/>
              </a:solidFill>
              <a:miter lim="800000"/>
              <a:headEnd/>
              <a:tailEnd/>
            </a:ln>
            <a:effectLst/>
          </p:spPr>
          <p:txBody>
            <a:bodyPr wrap="none" lIns="90360" tIns="44280" rIns="90360" bIns="44280" anchor="ctr"/>
            <a:lstStyle/>
            <a:p>
              <a:pPr algn="ct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CN" sz="2000" b="1" dirty="0">
                  <a:solidFill>
                    <a:srgbClr val="11576A"/>
                  </a:solidFill>
                  <a:latin typeface="Arial" charset="0"/>
                </a:rPr>
                <a:t>+</a:t>
              </a: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668F05C0-53B1-4999-9F89-5D77D82FB66C}"/>
                </a:ext>
              </a:extLst>
            </p:cNvPr>
            <p:cNvGrpSpPr/>
            <p:nvPr/>
          </p:nvGrpSpPr>
          <p:grpSpPr>
            <a:xfrm>
              <a:off x="1934919" y="3083443"/>
              <a:ext cx="1890649" cy="1541161"/>
              <a:chOff x="1934919" y="3083443"/>
              <a:chExt cx="1890649" cy="1541161"/>
            </a:xfrm>
          </p:grpSpPr>
          <p:sp>
            <p:nvSpPr>
              <p:cNvPr id="68" name="Rectangle 4">
                <a:extLst>
                  <a:ext uri="{FF2B5EF4-FFF2-40B4-BE49-F238E27FC236}">
                    <a16:creationId xmlns:a16="http://schemas.microsoft.com/office/drawing/2014/main" id="{A699DFC3-2739-4810-A618-39E7D7925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639" y="3871761"/>
                <a:ext cx="1082623" cy="262773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Rectangle 27">
                <a:extLst>
                  <a:ext uri="{FF2B5EF4-FFF2-40B4-BE49-F238E27FC236}">
                    <a16:creationId xmlns:a16="http://schemas.microsoft.com/office/drawing/2014/main" id="{8265FC55-A2DB-46A8-8DE7-27F498478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0611" y="4227817"/>
                <a:ext cx="1464957" cy="396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/>
              <a:p>
                <a:pPr algn="ctr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zh-CN" altLang="en-US" sz="2000" b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第一级页表</a:t>
                </a:r>
                <a:endParaRPr lang="en-US" altLang="zh-CN" sz="20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Rectangle 28">
                <a:extLst>
                  <a:ext uri="{FF2B5EF4-FFF2-40B4-BE49-F238E27FC236}">
                    <a16:creationId xmlns:a16="http://schemas.microsoft.com/office/drawing/2014/main" id="{46B96618-949D-4CB2-AC5D-510BA9CD4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7618" y="3302858"/>
                <a:ext cx="1073426" cy="335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0360" tIns="44280" rIns="90360" bIns="44280">
                <a:spAutoFit/>
              </a:bodyPr>
              <a:lstStyle/>
              <a:p>
                <a:pPr algn="ctr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zh-CN" altLang="en-US" sz="1600" b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页表项</a:t>
                </a:r>
                <a:endParaRPr lang="en-US" altLang="zh-CN" sz="16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" name="Rectangle 33">
                <a:extLst>
                  <a:ext uri="{FF2B5EF4-FFF2-40B4-BE49-F238E27FC236}">
                    <a16:creationId xmlns:a16="http://schemas.microsoft.com/office/drawing/2014/main" id="{DB8DA6D8-A980-4362-A0F4-E84C768BD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919" y="3710155"/>
                <a:ext cx="539998" cy="36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360" tIns="44280" rIns="90360" bIns="44280">
                <a:spAutoFit/>
              </a:bodyPr>
              <a:lstStyle/>
              <a:p>
                <a: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 i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p</a:t>
                </a:r>
                <a:r>
                  <a:rPr lang="en-US" altLang="zh-CN" b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  <p:sp>
            <p:nvSpPr>
              <p:cNvPr id="72" name="Line 34">
                <a:extLst>
                  <a:ext uri="{FF2B5EF4-FFF2-40B4-BE49-F238E27FC236}">
                    <a16:creationId xmlns:a16="http://schemas.microsoft.com/office/drawing/2014/main" id="{C2E85508-B1CA-4BB6-B37B-F9D2DA3E8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60611" y="3509133"/>
                <a:ext cx="9197" cy="626713"/>
              </a:xfrm>
              <a:prstGeom prst="line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Rectangle 85">
                <a:extLst>
                  <a:ext uri="{FF2B5EF4-FFF2-40B4-BE49-F238E27FC236}">
                    <a16:creationId xmlns:a16="http://schemas.microsoft.com/office/drawing/2014/main" id="{AE6D9A02-81F6-452E-9E14-36B34970B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639" y="3608988"/>
                <a:ext cx="1082623" cy="262773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Rectangle 86">
                <a:extLst>
                  <a:ext uri="{FF2B5EF4-FFF2-40B4-BE49-F238E27FC236}">
                    <a16:creationId xmlns:a16="http://schemas.microsoft.com/office/drawing/2014/main" id="{96F7AA07-06F5-437F-BCAA-590CD3BF4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639" y="3346215"/>
                <a:ext cx="1082623" cy="262773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" name="Rectangle 87">
                <a:extLst>
                  <a:ext uri="{FF2B5EF4-FFF2-40B4-BE49-F238E27FC236}">
                    <a16:creationId xmlns:a16="http://schemas.microsoft.com/office/drawing/2014/main" id="{1D3B1A74-1ECB-4AF0-AEC3-A4220694E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639" y="3083443"/>
                <a:ext cx="1082623" cy="262773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" name="Line 90">
              <a:extLst>
                <a:ext uri="{FF2B5EF4-FFF2-40B4-BE49-F238E27FC236}">
                  <a16:creationId xmlns:a16="http://schemas.microsoft.com/office/drawing/2014/main" id="{87712DD0-3D34-4B68-939F-3487CC44AB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0905" y="3476288"/>
              <a:ext cx="633282" cy="131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TextBox 95">
              <a:extLst>
                <a:ext uri="{FF2B5EF4-FFF2-40B4-BE49-F238E27FC236}">
                  <a16:creationId xmlns:a16="http://schemas.microsoft.com/office/drawing/2014/main" id="{7D7CF97B-A61B-41D8-95CA-F54D91C20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939" y="4597013"/>
              <a:ext cx="7686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CR3</a:t>
              </a:r>
              <a:endPara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7" name="直接箭头连接符 97">
              <a:extLst>
                <a:ext uri="{FF2B5EF4-FFF2-40B4-BE49-F238E27FC236}">
                  <a16:creationId xmlns:a16="http://schemas.microsoft.com/office/drawing/2014/main" id="{4016EA45-9DC1-4FFD-89CF-57CB5D7B9D1B}"/>
                </a:ext>
              </a:extLst>
            </p:cNvPr>
            <p:cNvCxnSpPr>
              <a:stCxn id="66" idx="0"/>
              <a:endCxn id="59" idx="0"/>
            </p:cNvCxnSpPr>
            <p:nvPr/>
          </p:nvCxnSpPr>
          <p:spPr bwMode="auto">
            <a:xfrm rot="16200000" flipV="1">
              <a:off x="647007" y="3870774"/>
              <a:ext cx="977513" cy="474963"/>
            </a:xfrm>
            <a:prstGeom prst="straightConnector1">
              <a:avLst/>
            </a:prstGeom>
            <a:solidFill>
              <a:srgbClr val="00B8FF"/>
            </a:solidFill>
            <a:ln w="31750" cap="flat" cmpd="sng" algn="ctr">
              <a:solidFill>
                <a:schemeClr val="accent1">
                  <a:lumMod val="75000"/>
                </a:schemeClr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8E2316CC-57D7-4818-B78E-256CAA54F10C}"/>
              </a:ext>
            </a:extLst>
          </p:cNvPr>
          <p:cNvGrpSpPr/>
          <p:nvPr/>
        </p:nvGrpSpPr>
        <p:grpSpPr>
          <a:xfrm>
            <a:off x="7792150" y="3986310"/>
            <a:ext cx="516349" cy="1154832"/>
            <a:chOff x="6247016" y="2329858"/>
            <a:chExt cx="516349" cy="1154832"/>
          </a:xfrm>
        </p:grpSpPr>
        <p:sp>
          <p:nvSpPr>
            <p:cNvPr id="77" name="AutoShape 22">
              <a:extLst>
                <a:ext uri="{FF2B5EF4-FFF2-40B4-BE49-F238E27FC236}">
                  <a16:creationId xmlns:a16="http://schemas.microsoft.com/office/drawing/2014/main" id="{8A57282E-3DF1-458C-B29F-29320E639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614" y="3301544"/>
              <a:ext cx="241751" cy="1786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8575">
              <a:solidFill>
                <a:srgbClr val="0050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78" name="Line 23">
              <a:extLst>
                <a:ext uri="{FF2B5EF4-FFF2-40B4-BE49-F238E27FC236}">
                  <a16:creationId xmlns:a16="http://schemas.microsoft.com/office/drawing/2014/main" id="{445BA488-6FBB-4444-9329-652F97901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9423" y="2329858"/>
              <a:ext cx="0" cy="98482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79" name="Line 24">
              <a:extLst>
                <a:ext uri="{FF2B5EF4-FFF2-40B4-BE49-F238E27FC236}">
                  <a16:creationId xmlns:a16="http://schemas.microsoft.com/office/drawing/2014/main" id="{94D2CD6B-4947-46A4-BC00-A622A6BA5E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016" y="3483376"/>
              <a:ext cx="275911" cy="131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5B4DEE7-12AF-4A0F-A5BE-7B84E59A7A8A}"/>
              </a:ext>
            </a:extLst>
          </p:cNvPr>
          <p:cNvGrpSpPr/>
          <p:nvPr/>
        </p:nvGrpSpPr>
        <p:grpSpPr>
          <a:xfrm>
            <a:off x="3648746" y="3881908"/>
            <a:ext cx="2064874" cy="1068205"/>
            <a:chOff x="2103612" y="2225456"/>
            <a:chExt cx="2064874" cy="1068205"/>
          </a:xfrm>
        </p:grpSpPr>
        <p:sp>
          <p:nvSpPr>
            <p:cNvPr id="81" name="Line 67">
              <a:extLst>
                <a:ext uri="{FF2B5EF4-FFF2-40B4-BE49-F238E27FC236}">
                  <a16:creationId xmlns:a16="http://schemas.microsoft.com/office/drawing/2014/main" id="{440B0392-0A8C-4A29-BE9A-E26C26849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83093" y="2705050"/>
              <a:ext cx="1663350" cy="131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82" name="AutoShape 68">
              <a:extLst>
                <a:ext uri="{FF2B5EF4-FFF2-40B4-BE49-F238E27FC236}">
                  <a16:creationId xmlns:a16="http://schemas.microsoft.com/office/drawing/2014/main" id="{193B4D0E-38AD-4FF2-8F81-F22A6B6516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953012" y="2706364"/>
              <a:ext cx="210218" cy="2207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rgbClr val="0050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83" name="AutoShape 69">
              <a:extLst>
                <a:ext uri="{FF2B5EF4-FFF2-40B4-BE49-F238E27FC236}">
                  <a16:creationId xmlns:a16="http://schemas.microsoft.com/office/drawing/2014/main" id="{95E22796-3652-485D-B211-0C53A76D3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4926" y="2456454"/>
              <a:ext cx="189196" cy="2522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rgbClr val="0050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84" name="Line 70">
              <a:extLst>
                <a:ext uri="{FF2B5EF4-FFF2-40B4-BE49-F238E27FC236}">
                  <a16:creationId xmlns:a16="http://schemas.microsoft.com/office/drawing/2014/main" id="{C416E8D0-A961-4656-ACED-17FA9D589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612" y="2225456"/>
              <a:ext cx="1314" cy="231240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85" name="Line 71">
              <a:extLst>
                <a:ext uri="{FF2B5EF4-FFF2-40B4-BE49-F238E27FC236}">
                  <a16:creationId xmlns:a16="http://schemas.microsoft.com/office/drawing/2014/main" id="{41AAC725-5BA4-45C7-A4E9-79C4F8E76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7172" y="2915268"/>
              <a:ext cx="1314" cy="378393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33C022C-0D11-4003-8761-CDA000C328DE}"/>
              </a:ext>
            </a:extLst>
          </p:cNvPr>
          <p:cNvGrpSpPr/>
          <p:nvPr/>
        </p:nvGrpSpPr>
        <p:grpSpPr>
          <a:xfrm>
            <a:off x="5219607" y="5257557"/>
            <a:ext cx="977515" cy="595180"/>
            <a:chOff x="3674473" y="3601105"/>
            <a:chExt cx="977515" cy="595180"/>
          </a:xfrm>
        </p:grpSpPr>
        <p:sp>
          <p:nvSpPr>
            <p:cNvPr id="87" name="Line 74">
              <a:extLst>
                <a:ext uri="{FF2B5EF4-FFF2-40B4-BE49-F238E27FC236}">
                  <a16:creationId xmlns:a16="http://schemas.microsoft.com/office/drawing/2014/main" id="{18A168C6-DE9D-4FCB-AA2F-1A9BF0C07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473" y="3601105"/>
              <a:ext cx="1314" cy="451969"/>
            </a:xfrm>
            <a:prstGeom prst="line">
              <a:avLst/>
            </a:prstGeom>
            <a:noFill/>
            <a:ln w="19080">
              <a:solidFill>
                <a:srgbClr val="005072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75">
              <a:extLst>
                <a:ext uri="{FF2B5EF4-FFF2-40B4-BE49-F238E27FC236}">
                  <a16:creationId xmlns:a16="http://schemas.microsoft.com/office/drawing/2014/main" id="{23A92CC6-D067-42B9-B43F-5273C20DD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3159" y="4170007"/>
              <a:ext cx="798829" cy="26277"/>
            </a:xfrm>
            <a:prstGeom prst="line">
              <a:avLst/>
            </a:prstGeom>
            <a:noFill/>
            <a:ln w="19080">
              <a:solidFill>
                <a:srgbClr val="005072"/>
              </a:solidFill>
              <a:prstDash val="dash"/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AutoShape 76">
              <a:extLst>
                <a:ext uri="{FF2B5EF4-FFF2-40B4-BE49-F238E27FC236}">
                  <a16:creationId xmlns:a16="http://schemas.microsoft.com/office/drawing/2014/main" id="{72AEE3EE-1C1C-448D-9737-3384A2BC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473" y="4038621"/>
              <a:ext cx="189196" cy="1576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9080" cap="rnd">
              <a:solidFill>
                <a:srgbClr val="00507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DD0CA66-3C66-4C84-9823-166ADD8D407C}"/>
              </a:ext>
            </a:extLst>
          </p:cNvPr>
          <p:cNvGrpSpPr/>
          <p:nvPr/>
        </p:nvGrpSpPr>
        <p:grpSpPr>
          <a:xfrm>
            <a:off x="5098732" y="4361502"/>
            <a:ext cx="2771391" cy="1919554"/>
            <a:chOff x="3553598" y="2705050"/>
            <a:chExt cx="2771391" cy="1919554"/>
          </a:xfrm>
        </p:grpSpPr>
        <p:sp>
          <p:nvSpPr>
            <p:cNvPr id="91" name="Line 88">
              <a:extLst>
                <a:ext uri="{FF2B5EF4-FFF2-40B4-BE49-F238E27FC236}">
                  <a16:creationId xmlns:a16="http://schemas.microsoft.com/office/drawing/2014/main" id="{2446D80A-1CB1-43FC-81D0-1B410DA520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3598" y="3451324"/>
              <a:ext cx="1250797" cy="0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A20188BA-C9AE-4753-B46B-488B1D87544D}"/>
                </a:ext>
              </a:extLst>
            </p:cNvPr>
            <p:cNvGrpSpPr/>
            <p:nvPr/>
          </p:nvGrpSpPr>
          <p:grpSpPr>
            <a:xfrm>
              <a:off x="4299872" y="2705050"/>
              <a:ext cx="2025117" cy="1919554"/>
              <a:chOff x="4299872" y="2705050"/>
              <a:chExt cx="2025117" cy="1919554"/>
            </a:xfrm>
          </p:grpSpPr>
          <p:sp>
            <p:nvSpPr>
              <p:cNvPr id="93" name="Rectangle 3">
                <a:extLst>
                  <a:ext uri="{FF2B5EF4-FFF2-40B4-BE49-F238E27FC236}">
                    <a16:creationId xmlns:a16="http://schemas.microsoft.com/office/drawing/2014/main" id="{292197AD-C856-4E29-AE30-B9BF6A339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826" y="2705050"/>
                <a:ext cx="1408461" cy="1492548"/>
              </a:xfrm>
              <a:prstGeom prst="rect">
                <a:avLst/>
              </a:prstGeom>
              <a:solidFill>
                <a:srgbClr val="FFFFFF"/>
              </a:solidFill>
              <a:ln w="12600">
                <a:solidFill>
                  <a:srgbClr val="00507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4" name="Rectangle 6">
                <a:extLst>
                  <a:ext uri="{FF2B5EF4-FFF2-40B4-BE49-F238E27FC236}">
                    <a16:creationId xmlns:a16="http://schemas.microsoft.com/office/drawing/2014/main" id="{5760FF89-1DA5-40C6-ADD2-52E1FF9F3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0032" y="4227817"/>
                <a:ext cx="1464957" cy="396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360" tIns="44280" rIns="90360" bIns="44280">
                <a:spAutoFit/>
              </a:bodyPr>
              <a:lstStyle/>
              <a:p>
                <a:pPr algn="ctr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zh-CN" altLang="en-US" sz="2000" b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第二级页表</a:t>
                </a:r>
                <a:endParaRPr lang="en-US" altLang="zh-CN" sz="2000" b="1" dirty="0">
                  <a:solidFill>
                    <a:srgbClr val="00507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5" name="Rectangle 29">
                <a:extLst>
                  <a:ext uri="{FF2B5EF4-FFF2-40B4-BE49-F238E27FC236}">
                    <a16:creationId xmlns:a16="http://schemas.microsoft.com/office/drawing/2014/main" id="{EBAD7EBA-6C65-434C-8D9F-A74E91BFE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9872" y="3710155"/>
                <a:ext cx="638537" cy="36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360" tIns="44280" rIns="90360" bIns="44280">
                <a:spAutoFit/>
              </a:bodyPr>
              <a:lstStyle/>
              <a:p>
                <a: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b="1" i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p</a:t>
                </a:r>
                <a:r>
                  <a:rPr lang="en-US" altLang="zh-CN" b="1" dirty="0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</a:p>
            </p:txBody>
          </p:sp>
          <p:sp>
            <p:nvSpPr>
              <p:cNvPr id="96" name="Line 30">
                <a:extLst>
                  <a:ext uri="{FF2B5EF4-FFF2-40B4-BE49-F238E27FC236}">
                    <a16:creationId xmlns:a16="http://schemas.microsoft.com/office/drawing/2014/main" id="{69EBABB3-75C3-4309-A3A8-D3680ACCA8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3227" y="3483376"/>
                <a:ext cx="7023" cy="740500"/>
              </a:xfrm>
              <a:prstGeom prst="line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Rectangle 32">
                <a:extLst>
                  <a:ext uri="{FF2B5EF4-FFF2-40B4-BE49-F238E27FC236}">
                    <a16:creationId xmlns:a16="http://schemas.microsoft.com/office/drawing/2014/main" id="{E75EE1A0-9C27-4220-87EE-B523CF205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3078" y="3285778"/>
                <a:ext cx="378392" cy="396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360" tIns="44280" rIns="90360" bIns="44280">
                <a:spAutoFit/>
              </a:bodyPr>
              <a:lstStyle/>
              <a:p>
                <a: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US" altLang="zh-CN" sz="2000" b="1" i="1">
                    <a:solidFill>
                      <a:srgbClr val="005072"/>
                    </a:solidFill>
                    <a:latin typeface="微软雅黑" pitchFamily="34" charset="-122"/>
                    <a:ea typeface="微软雅黑" pitchFamily="34" charset="-122"/>
                  </a:rPr>
                  <a:t>f</a:t>
                </a:r>
              </a:p>
            </p:txBody>
          </p:sp>
          <p:sp>
            <p:nvSpPr>
              <p:cNvPr id="98" name="Rectangle 79">
                <a:extLst>
                  <a:ext uri="{FF2B5EF4-FFF2-40B4-BE49-F238E27FC236}">
                    <a16:creationId xmlns:a16="http://schemas.microsoft.com/office/drawing/2014/main" id="{BD0EF91B-B0D5-4169-A2AF-3CB27B16E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395" y="3907235"/>
                <a:ext cx="1396636" cy="294305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" name="Rectangle 80">
                <a:extLst>
                  <a:ext uri="{FF2B5EF4-FFF2-40B4-BE49-F238E27FC236}">
                    <a16:creationId xmlns:a16="http://schemas.microsoft.com/office/drawing/2014/main" id="{DF669DF7-F174-4ABA-9C14-C2DE1DCD8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395" y="3612930"/>
                <a:ext cx="1396636" cy="294305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  <p:sp>
            <p:nvSpPr>
              <p:cNvPr id="103" name="Rectangle 81">
                <a:extLst>
                  <a:ext uri="{FF2B5EF4-FFF2-40B4-BE49-F238E27FC236}">
                    <a16:creationId xmlns:a16="http://schemas.microsoft.com/office/drawing/2014/main" id="{30932028-F2A0-4CD6-B411-A5C57334E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395" y="3024319"/>
                <a:ext cx="1396636" cy="294305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4" name="Rectangle 82">
                <a:extLst>
                  <a:ext uri="{FF2B5EF4-FFF2-40B4-BE49-F238E27FC236}">
                    <a16:creationId xmlns:a16="http://schemas.microsoft.com/office/drawing/2014/main" id="{DE535A4E-BF2A-427C-925C-3D1F7D09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395" y="2730014"/>
                <a:ext cx="1396636" cy="294305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  <p:sp>
            <p:nvSpPr>
              <p:cNvPr id="105" name="Rectangle 83">
                <a:extLst>
                  <a:ext uri="{FF2B5EF4-FFF2-40B4-BE49-F238E27FC236}">
                    <a16:creationId xmlns:a16="http://schemas.microsoft.com/office/drawing/2014/main" id="{6750A5D4-EBE6-4F85-98AD-C488B0434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4395" y="3318624"/>
                <a:ext cx="1396636" cy="294305"/>
              </a:xfrm>
              <a:prstGeom prst="rect">
                <a:avLst/>
              </a:prstGeom>
              <a:noFill/>
              <a:ln w="28575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  <p:sp>
            <p:nvSpPr>
              <p:cNvPr id="106" name="Line 91">
                <a:extLst>
                  <a:ext uri="{FF2B5EF4-FFF2-40B4-BE49-F238E27FC236}">
                    <a16:creationId xmlns:a16="http://schemas.microsoft.com/office/drawing/2014/main" id="{11E38C3C-1446-4FCF-9244-9B54610A4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6218" y="2715561"/>
                <a:ext cx="1314" cy="1482037"/>
              </a:xfrm>
              <a:prstGeom prst="line">
                <a:avLst/>
              </a:prstGeom>
              <a:noFill/>
              <a:ln w="38160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  <p:sp>
            <p:nvSpPr>
              <p:cNvPr id="107" name="Line 92">
                <a:extLst>
                  <a:ext uri="{FF2B5EF4-FFF2-40B4-BE49-F238E27FC236}">
                    <a16:creationId xmlns:a16="http://schemas.microsoft.com/office/drawing/2014/main" id="{9941E4B4-5300-4FB8-80ED-BB4DC6C05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3957" y="2715561"/>
                <a:ext cx="1314" cy="1471526"/>
              </a:xfrm>
              <a:prstGeom prst="line">
                <a:avLst/>
              </a:prstGeom>
              <a:noFill/>
              <a:ln w="12600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  <p:sp>
            <p:nvSpPr>
              <p:cNvPr id="108" name="Line 93">
                <a:extLst>
                  <a:ext uri="{FF2B5EF4-FFF2-40B4-BE49-F238E27FC236}">
                    <a16:creationId xmlns:a16="http://schemas.microsoft.com/office/drawing/2014/main" id="{36501D74-E2AF-4782-973E-D9F2105E2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0088" y="2726072"/>
                <a:ext cx="1314" cy="1461016"/>
              </a:xfrm>
              <a:prstGeom prst="line">
                <a:avLst/>
              </a:prstGeom>
              <a:noFill/>
              <a:ln w="12600">
                <a:solidFill>
                  <a:srgbClr val="00507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5072"/>
                  </a:solidFill>
                </a:endParaRPr>
              </a:p>
            </p:txBody>
          </p:sp>
        </p:grpSp>
      </p:grpSp>
      <p:sp>
        <p:nvSpPr>
          <p:cNvPr id="109" name="Oval 72">
            <a:extLst>
              <a:ext uri="{FF2B5EF4-FFF2-40B4-BE49-F238E27FC236}">
                <a16:creationId xmlns:a16="http://schemas.microsoft.com/office/drawing/2014/main" id="{C5522B11-86D7-4224-B7A2-D0C29C2C7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620" y="4971135"/>
            <a:ext cx="336349" cy="325838"/>
          </a:xfrm>
          <a:prstGeom prst="ellipse">
            <a:avLst/>
          </a:prstGeom>
          <a:solidFill>
            <a:srgbClr val="CCFFFF"/>
          </a:solidFill>
          <a:ln w="28440">
            <a:solidFill>
              <a:srgbClr val="11576A"/>
            </a:solidFill>
            <a:miter lim="800000"/>
            <a:headEnd/>
            <a:tailEnd/>
          </a:ln>
          <a:effectLst/>
        </p:spPr>
        <p:txBody>
          <a:bodyPr wrap="none" lIns="90360" tIns="44280" rIns="90360" bIns="4428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2000" b="1" dirty="0">
                <a:solidFill>
                  <a:srgbClr val="11576A"/>
                </a:solidFill>
                <a:latin typeface="Arial" charset="0"/>
              </a:rPr>
              <a:t>+</a:t>
            </a: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CC11BD-937B-4D14-B487-0F0E64798D86}"/>
              </a:ext>
            </a:extLst>
          </p:cNvPr>
          <p:cNvGrpSpPr/>
          <p:nvPr/>
        </p:nvGrpSpPr>
        <p:grpSpPr>
          <a:xfrm>
            <a:off x="4321551" y="3851111"/>
            <a:ext cx="4520207" cy="384962"/>
            <a:chOff x="2844112" y="2126951"/>
            <a:chExt cx="4520207" cy="384962"/>
          </a:xfrm>
        </p:grpSpPr>
        <p:sp>
          <p:nvSpPr>
            <p:cNvPr id="111" name="Line 5">
              <a:extLst>
                <a:ext uri="{FF2B5EF4-FFF2-40B4-BE49-F238E27FC236}">
                  <a16:creationId xmlns:a16="http://schemas.microsoft.com/office/drawing/2014/main" id="{B7BFE9AE-A0FF-41BB-AB57-8DC25BD95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5425" y="2505343"/>
              <a:ext cx="4133412" cy="1314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112" name="AutoShape 19">
              <a:extLst>
                <a:ext uri="{FF2B5EF4-FFF2-40B4-BE49-F238E27FC236}">
                  <a16:creationId xmlns:a16="http://schemas.microsoft.com/office/drawing/2014/main" id="{DA7ED873-E0AD-45F4-8DD8-954FE3467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582" y="2283300"/>
              <a:ext cx="210218" cy="2207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8575">
              <a:solidFill>
                <a:srgbClr val="0050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113" name="AutoShape 20">
              <a:extLst>
                <a:ext uri="{FF2B5EF4-FFF2-40B4-BE49-F238E27FC236}">
                  <a16:creationId xmlns:a16="http://schemas.microsoft.com/office/drawing/2014/main" id="{D2EFB462-B50F-438D-BE4F-3AA6C68B9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112" y="2259651"/>
              <a:ext cx="189196" cy="2522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8575">
              <a:solidFill>
                <a:srgbClr val="00507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  <p:sp>
          <p:nvSpPr>
            <p:cNvPr id="114" name="Line 31">
              <a:extLst>
                <a:ext uri="{FF2B5EF4-FFF2-40B4-BE49-F238E27FC236}">
                  <a16:creationId xmlns:a16="http://schemas.microsoft.com/office/drawing/2014/main" id="{389F2588-00E3-498C-B1E6-4C7C9D9BF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63005" y="2126951"/>
              <a:ext cx="1314" cy="178685"/>
            </a:xfrm>
            <a:prstGeom prst="line">
              <a:avLst/>
            </a:prstGeom>
            <a:noFill/>
            <a:ln w="28575">
              <a:solidFill>
                <a:srgbClr val="005072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50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2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10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342272" cy="6666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多级页表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86027-D23A-4C1B-8701-CB621065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68" y="1773561"/>
            <a:ext cx="7397361" cy="498891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C41B6DE2-78E9-4E37-8486-9F938ACB6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548" y="3073205"/>
            <a:ext cx="3104390" cy="1024370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DE3C09F3-746C-4D8F-89E0-C2307ED1C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995" y="3537942"/>
            <a:ext cx="5794339" cy="1845431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D9B8D3BC-16C6-453B-9841-C7F724664DE0}"/>
              </a:ext>
            </a:extLst>
          </p:cNvPr>
          <p:cNvSpPr txBox="1"/>
          <p:nvPr/>
        </p:nvSpPr>
        <p:spPr>
          <a:xfrm>
            <a:off x="1301856" y="1657206"/>
            <a:ext cx="434766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K</a:t>
            </a:r>
            <a:r>
              <a:rPr lang="zh-CN" altLang="en-US" sz="2400" b="1" dirty="0"/>
              <a:t>级页表的访存次数为</a:t>
            </a:r>
            <a:r>
              <a:rPr lang="en-US" altLang="zh-CN" sz="2400" b="1" dirty="0"/>
              <a:t>K+1</a:t>
            </a:r>
            <a:r>
              <a:rPr lang="zh-CN" altLang="en-US" sz="2400" b="1" dirty="0"/>
              <a:t>次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5975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342272" cy="6666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多级页表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A01578-0658-43DE-9981-DDE82539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73" y="1886342"/>
            <a:ext cx="1428571" cy="37142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FCB106-8C17-4F17-833C-7A7E947C8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066" y="830737"/>
            <a:ext cx="1457143" cy="19523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02EF05-6399-4D71-B325-712A0C5CA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589" y="2884364"/>
            <a:ext cx="1438095" cy="18476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5FE0C2-A807-4149-A7F4-BD0F6549D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065" y="5018634"/>
            <a:ext cx="1447619" cy="17809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4FD8B2-3932-4982-AC1E-984C2F8A8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41" y="743318"/>
            <a:ext cx="1447619" cy="12285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1AC5CF-65FB-432F-A64C-A58D5B6EE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141" y="2385506"/>
            <a:ext cx="1438095" cy="12285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7E8FC80-FCD8-4754-9347-C38F3311BF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5617" y="4027694"/>
            <a:ext cx="1447619" cy="12095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2C849B-F494-449A-93D9-42A741254E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0"/>
          <a:stretch/>
        </p:blipFill>
        <p:spPr>
          <a:xfrm>
            <a:off x="9506639" y="544945"/>
            <a:ext cx="2266667" cy="6254641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4C41CF8-71F5-4ED1-AB30-6E53CDB364E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54344" y="2304661"/>
            <a:ext cx="1581245" cy="150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213E382-371D-4495-A4C2-5A36348760D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54344" y="2621902"/>
            <a:ext cx="1571721" cy="3287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AD580D5-1A71-43FB-B7E7-A6189E7E693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149583" y="1806928"/>
            <a:ext cx="1576483" cy="1365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4027357-0111-499A-BF59-BAF5912CAB1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73684" y="1321996"/>
            <a:ext cx="1421457" cy="35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781E882-A6E3-4DB0-9E2E-A3ECFEEA1148}"/>
              </a:ext>
            </a:extLst>
          </p:cNvPr>
          <p:cNvCxnSpPr>
            <a:endCxn id="15" idx="1"/>
          </p:cNvCxnSpPr>
          <p:nvPr/>
        </p:nvCxnSpPr>
        <p:spPr>
          <a:xfrm>
            <a:off x="5173684" y="1679510"/>
            <a:ext cx="1421457" cy="1320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37E197B-4A72-4A18-BFC9-B9BA09342C05}"/>
              </a:ext>
            </a:extLst>
          </p:cNvPr>
          <p:cNvCxnSpPr>
            <a:endCxn id="16" idx="1"/>
          </p:cNvCxnSpPr>
          <p:nvPr/>
        </p:nvCxnSpPr>
        <p:spPr>
          <a:xfrm>
            <a:off x="5164160" y="3316930"/>
            <a:ext cx="1421457" cy="1315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9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C76823-6A70-4639-87F7-9D7FD004C9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4999"/>
            <a:ext cx="9753600" cy="364669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下列关于页式存储正确的有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      )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I.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在页式存储管理中，若关闭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TLB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，则每当访问一条指令或存取一个操作数时都要访问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次内存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II.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页式存储管理不会产生内部碎片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III.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页式存储管理当中的页面是为用户所感知的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IV.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页式存储方式可以采用静态重定位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8A2960-2735-47F9-A77E-3194100EF2F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4481115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D0FD7C-1002-487F-B856-E9C1E3F9A7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800850" y="4483183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IV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6061C7-132A-465F-9D8E-0C30B7FA32D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5259182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8D2D41-ECFF-4357-A9FF-85FDD6FBB9C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800850" y="5261250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全部正确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E49C46A-3745-495D-9893-ED26DFFED7A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4540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9416E89-4FE0-4E50-B310-0377B7AEDBA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934075" y="454747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487AEDF-D0E5-40CC-A98D-EED0F97B60C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32347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D2DB48F-1CEA-4676-8F61-45AC84C6080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934075" y="532554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1C9C245-8B2B-478C-89B5-96295847C05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5C9BA9-5D78-43BF-8DD6-7498A5EB266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60DE8A4-43EF-4DC5-A3FE-C691E9386E9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9DDD672-17B9-497E-B011-110D58D4D4D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FBD9009-3D6A-48B7-8CF8-3200D7C6699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824376E5-ED06-4A38-8351-9D69C493D62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5D639D-4676-45AE-9E56-2E36F7F6F8A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2103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3752F4-938C-4BCB-B5B5-767AB24D091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91243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【2014】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某计算机采用二级页表的分页存储管理方式，按字节编址，页大小为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2^10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字节，页表项大小为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字节，逻辑地址结构如图，逻辑地址空间大小为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2^16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页，则表示整个逻辑地址空间的页目录表中包含表项的个数至少是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 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18213-3DB3-4448-9DB9-E9EBC161D1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628763" y="4222750"/>
            <a:ext cx="370332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2EE1DC-D0D3-4211-B8A5-BA04EFD8911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18686" y="4222750"/>
            <a:ext cx="370332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128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CD696-9E02-4677-B45B-2A019CC860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28763" y="5230017"/>
            <a:ext cx="370332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256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AA3447-20EB-4472-B9E5-B1004867D55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18686" y="5230017"/>
            <a:ext cx="370332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512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F924EA3-CB0A-445F-8539-BE630753803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761988" y="428704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5DA652F-8216-49A6-AACD-2CABCFE41B1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51911" y="428704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0C7B973-288E-4435-85AA-3A7C00E510F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61988" y="529431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0247BF-66AF-4F46-95EF-E414694282A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051911" y="529431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E80FFE8-36DE-4E8D-86E6-2BCF3371CA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770346" y="620012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0E78224-E1CC-4AF4-A72A-08BFCB91C8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" y="3460792"/>
            <a:ext cx="9753600" cy="75259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98F82DE6-98C6-4FB7-B6C5-70E81D925A3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C99C02C-27FF-4B50-8406-7D24A30324E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7AD9F098-0CED-4C56-9C3E-A0EB5802876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1606804-E757-4DE3-B8D0-5F7488047F1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DD66E22-DC83-45C1-802E-DE950BE022C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3E612D2-AC2F-4305-BE2B-24D0CEADD23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183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段页式存储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0D63FC-F37E-48B4-BFB7-8F9D11ED8D86}"/>
              </a:ext>
            </a:extLst>
          </p:cNvPr>
          <p:cNvSpPr txBox="1"/>
          <p:nvPr/>
        </p:nvSpPr>
        <p:spPr>
          <a:xfrm>
            <a:off x="662473" y="1800808"/>
            <a:ext cx="8071440" cy="4452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页式存储能有效地地提高内存利用率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分段存储能反映程序的逻辑结构并有利于段共享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结合两种存储管理方式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逻辑空间首先被分成若干逻辑段，每段有自己的段号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再将每段分成若干大小固定的页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物理空间管理和分页存储一样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将其分成若干和页面大小相同的存储块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并以块作为内存分配的单位</a:t>
            </a:r>
          </a:p>
        </p:txBody>
      </p:sp>
    </p:spTree>
    <p:extLst>
      <p:ext uri="{BB962C8B-B14F-4D97-AF65-F5344CB8AC3E}">
        <p14:creationId xmlns:p14="http://schemas.microsoft.com/office/powerpoint/2010/main" val="4243694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0789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段页式存储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7F890B-B8C5-40C8-BCB5-310A6A10BF6C}"/>
              </a:ext>
            </a:extLst>
          </p:cNvPr>
          <p:cNvSpPr/>
          <p:nvPr/>
        </p:nvSpPr>
        <p:spPr>
          <a:xfrm>
            <a:off x="450720" y="2377089"/>
            <a:ext cx="1119673" cy="11336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主程序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5A09F0-E1A1-4D38-8D00-1AC0CD9FBA6D}"/>
              </a:ext>
            </a:extLst>
          </p:cNvPr>
          <p:cNvSpPr/>
          <p:nvPr/>
        </p:nvSpPr>
        <p:spPr>
          <a:xfrm>
            <a:off x="450719" y="3510759"/>
            <a:ext cx="1119673" cy="8070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子程序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A0FADD-D8C7-4628-A1FB-A5ED9C108900}"/>
              </a:ext>
            </a:extLst>
          </p:cNvPr>
          <p:cNvSpPr/>
          <p:nvPr/>
        </p:nvSpPr>
        <p:spPr>
          <a:xfrm>
            <a:off x="450718" y="4317857"/>
            <a:ext cx="1119673" cy="8070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A44ABA-A672-4133-B852-2588257F5E07}"/>
              </a:ext>
            </a:extLst>
          </p:cNvPr>
          <p:cNvSpPr/>
          <p:nvPr/>
        </p:nvSpPr>
        <p:spPr>
          <a:xfrm>
            <a:off x="2485704" y="2015194"/>
            <a:ext cx="1119673" cy="11336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A1452C-5E54-42D9-8A06-F269B9AC1E89}"/>
              </a:ext>
            </a:extLst>
          </p:cNvPr>
          <p:cNvSpPr/>
          <p:nvPr/>
        </p:nvSpPr>
        <p:spPr>
          <a:xfrm>
            <a:off x="2485704" y="3716031"/>
            <a:ext cx="1119673" cy="8070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D2ED220-DEE2-4622-808C-DE51FD26A878}"/>
              </a:ext>
            </a:extLst>
          </p:cNvPr>
          <p:cNvSpPr/>
          <p:nvPr/>
        </p:nvSpPr>
        <p:spPr>
          <a:xfrm>
            <a:off x="2485703" y="5090297"/>
            <a:ext cx="1119673" cy="8070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74E0A28-BAA4-4BD3-AD75-14EC7AF46A5E}"/>
              </a:ext>
            </a:extLst>
          </p:cNvPr>
          <p:cNvCxnSpPr/>
          <p:nvPr/>
        </p:nvCxnSpPr>
        <p:spPr>
          <a:xfrm>
            <a:off x="2485704" y="2377089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D9F9730-3339-4194-8DFE-950091E09C5A}"/>
              </a:ext>
            </a:extLst>
          </p:cNvPr>
          <p:cNvCxnSpPr/>
          <p:nvPr/>
        </p:nvCxnSpPr>
        <p:spPr>
          <a:xfrm>
            <a:off x="2485704" y="2582028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3257DA7-7B19-4B55-97A7-67A780E6A245}"/>
              </a:ext>
            </a:extLst>
          </p:cNvPr>
          <p:cNvCxnSpPr/>
          <p:nvPr/>
        </p:nvCxnSpPr>
        <p:spPr>
          <a:xfrm>
            <a:off x="2485704" y="2943923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F0CA9E1-AA77-4604-9D6C-69376E0428F1}"/>
              </a:ext>
            </a:extLst>
          </p:cNvPr>
          <p:cNvCxnSpPr/>
          <p:nvPr/>
        </p:nvCxnSpPr>
        <p:spPr>
          <a:xfrm>
            <a:off x="2485703" y="3998282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98B729-876F-4EFB-BC77-7CB58389F6E2}"/>
              </a:ext>
            </a:extLst>
          </p:cNvPr>
          <p:cNvCxnSpPr/>
          <p:nvPr/>
        </p:nvCxnSpPr>
        <p:spPr>
          <a:xfrm>
            <a:off x="2485705" y="4306193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3952C14-2FBA-4264-BC83-517098C38C61}"/>
              </a:ext>
            </a:extLst>
          </p:cNvPr>
          <p:cNvCxnSpPr/>
          <p:nvPr/>
        </p:nvCxnSpPr>
        <p:spPr>
          <a:xfrm>
            <a:off x="2485705" y="5482183"/>
            <a:ext cx="111967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906B2AF-715A-4ACB-B084-5F2C8F747955}"/>
              </a:ext>
            </a:extLst>
          </p:cNvPr>
          <p:cNvGrpSpPr/>
          <p:nvPr/>
        </p:nvGrpSpPr>
        <p:grpSpPr>
          <a:xfrm>
            <a:off x="3520104" y="3033220"/>
            <a:ext cx="3613476" cy="1761714"/>
            <a:chOff x="3499635" y="3145591"/>
            <a:chExt cx="3613476" cy="1761714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D3A7C81-7FED-41D9-BBA3-9CD8F90DBE7A}"/>
                </a:ext>
              </a:extLst>
            </p:cNvPr>
            <p:cNvSpPr/>
            <p:nvPr/>
          </p:nvSpPr>
          <p:spPr>
            <a:xfrm>
              <a:off x="4704127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段长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4DF385-5603-4A69-83BC-49413C3C2479}"/>
                </a:ext>
              </a:extLst>
            </p:cNvPr>
            <p:cNvSpPr/>
            <p:nvPr/>
          </p:nvSpPr>
          <p:spPr>
            <a:xfrm>
              <a:off x="5908619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页表基址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1E69BF-5CF4-4DB6-AFFF-A7820698BA41}"/>
                </a:ext>
              </a:extLst>
            </p:cNvPr>
            <p:cNvSpPr/>
            <p:nvPr/>
          </p:nvSpPr>
          <p:spPr>
            <a:xfrm>
              <a:off x="3499635" y="3145591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段号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1CF8E18-D652-45B7-93B2-A6DF5DFD304F}"/>
                </a:ext>
              </a:extLst>
            </p:cNvPr>
            <p:cNvSpPr/>
            <p:nvPr/>
          </p:nvSpPr>
          <p:spPr>
            <a:xfrm>
              <a:off x="4704127" y="3580613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42EDC75-0EA3-4287-8747-2054BAF63136}"/>
                </a:ext>
              </a:extLst>
            </p:cNvPr>
            <p:cNvSpPr/>
            <p:nvPr/>
          </p:nvSpPr>
          <p:spPr>
            <a:xfrm>
              <a:off x="5908619" y="3580613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C0EAEFF-64B0-4A1B-822F-4F68A9A3846D}"/>
                </a:ext>
              </a:extLst>
            </p:cNvPr>
            <p:cNvSpPr/>
            <p:nvPr/>
          </p:nvSpPr>
          <p:spPr>
            <a:xfrm>
              <a:off x="3499635" y="3580613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218C984-DE32-47C1-810A-612688BD1487}"/>
                </a:ext>
              </a:extLst>
            </p:cNvPr>
            <p:cNvSpPr/>
            <p:nvPr/>
          </p:nvSpPr>
          <p:spPr>
            <a:xfrm>
              <a:off x="4698718" y="4026448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240FE8A-889E-4F33-BBD9-A1B9D97AB0A8}"/>
                </a:ext>
              </a:extLst>
            </p:cNvPr>
            <p:cNvSpPr/>
            <p:nvPr/>
          </p:nvSpPr>
          <p:spPr>
            <a:xfrm>
              <a:off x="5908619" y="4026448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42FCD3A-1EF9-4C89-862D-A6507BD523C8}"/>
                </a:ext>
              </a:extLst>
            </p:cNvPr>
            <p:cNvSpPr/>
            <p:nvPr/>
          </p:nvSpPr>
          <p:spPr>
            <a:xfrm>
              <a:off x="3503557" y="4026448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279D408-39D5-4B62-9FEF-E75D42305D22}"/>
                </a:ext>
              </a:extLst>
            </p:cNvPr>
            <p:cNvSpPr/>
            <p:nvPr/>
          </p:nvSpPr>
          <p:spPr>
            <a:xfrm>
              <a:off x="4704127" y="446147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0F08B73-CA9E-46BE-B4F8-CB73E118B4CC}"/>
                </a:ext>
              </a:extLst>
            </p:cNvPr>
            <p:cNvSpPr/>
            <p:nvPr/>
          </p:nvSpPr>
          <p:spPr>
            <a:xfrm>
              <a:off x="5908619" y="4461470"/>
              <a:ext cx="1204492" cy="4458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/>
                <a:t>*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AC2797D-9D06-4902-9545-D3FE5F3E3D02}"/>
                </a:ext>
              </a:extLst>
            </p:cNvPr>
            <p:cNvSpPr/>
            <p:nvPr/>
          </p:nvSpPr>
          <p:spPr>
            <a:xfrm>
              <a:off x="3499635" y="4461470"/>
              <a:ext cx="1204492" cy="4458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</p:grp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94D13B6-592D-43CB-A19C-3929ED223ACB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1570393" y="2582029"/>
            <a:ext cx="915311" cy="361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BA5F393-9587-4387-88E2-6AF33DC2516E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1570392" y="3914308"/>
            <a:ext cx="915312" cy="205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C9E005E-2689-41F6-80A4-B7C596C5FC26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1570391" y="4721406"/>
            <a:ext cx="915312" cy="772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81351B2-38AF-42F2-9D33-DA704D62EDCD}"/>
              </a:ext>
            </a:extLst>
          </p:cNvPr>
          <p:cNvSpPr/>
          <p:nvPr/>
        </p:nvSpPr>
        <p:spPr>
          <a:xfrm>
            <a:off x="7765732" y="2196141"/>
            <a:ext cx="1119673" cy="113366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3231585E-122F-47A7-A346-22CD3AE0A69A}"/>
              </a:ext>
            </a:extLst>
          </p:cNvPr>
          <p:cNvCxnSpPr/>
          <p:nvPr/>
        </p:nvCxnSpPr>
        <p:spPr>
          <a:xfrm>
            <a:off x="7765732" y="2485070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B211983A-74E0-44A5-9ED1-F7401BD8F045}"/>
              </a:ext>
            </a:extLst>
          </p:cNvPr>
          <p:cNvCxnSpPr/>
          <p:nvPr/>
        </p:nvCxnSpPr>
        <p:spPr>
          <a:xfrm>
            <a:off x="7779084" y="2766649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8349836-E95F-418B-BC9D-C8DEBB4F7C0A}"/>
              </a:ext>
            </a:extLst>
          </p:cNvPr>
          <p:cNvCxnSpPr/>
          <p:nvPr/>
        </p:nvCxnSpPr>
        <p:spPr>
          <a:xfrm>
            <a:off x="7765730" y="3048228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A80E3D8E-398F-45E4-9374-D8526545F51D}"/>
              </a:ext>
            </a:extLst>
          </p:cNvPr>
          <p:cNvSpPr/>
          <p:nvPr/>
        </p:nvSpPr>
        <p:spPr>
          <a:xfrm>
            <a:off x="7765732" y="3797789"/>
            <a:ext cx="1119673" cy="85208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E7F6A47-DDBB-4F20-A96C-D2311A873427}"/>
              </a:ext>
            </a:extLst>
          </p:cNvPr>
          <p:cNvCxnSpPr/>
          <p:nvPr/>
        </p:nvCxnSpPr>
        <p:spPr>
          <a:xfrm>
            <a:off x="7765732" y="4086717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F5E4E03-AA90-4674-88BD-A86667ADD656}"/>
              </a:ext>
            </a:extLst>
          </p:cNvPr>
          <p:cNvCxnSpPr/>
          <p:nvPr/>
        </p:nvCxnSpPr>
        <p:spPr>
          <a:xfrm>
            <a:off x="7779084" y="4368296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3C1DF793-3CB4-48FB-BEFA-24D1467938AF}"/>
              </a:ext>
            </a:extLst>
          </p:cNvPr>
          <p:cNvSpPr/>
          <p:nvPr/>
        </p:nvSpPr>
        <p:spPr>
          <a:xfrm>
            <a:off x="7779086" y="5220384"/>
            <a:ext cx="1119673" cy="57050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D92905B-CEB8-4718-BF2B-125693C18CAE}"/>
              </a:ext>
            </a:extLst>
          </p:cNvPr>
          <p:cNvCxnSpPr/>
          <p:nvPr/>
        </p:nvCxnSpPr>
        <p:spPr>
          <a:xfrm>
            <a:off x="7779086" y="5509313"/>
            <a:ext cx="1119673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E268BF5-75F0-4166-855A-438DB91F24E1}"/>
              </a:ext>
            </a:extLst>
          </p:cNvPr>
          <p:cNvSpPr/>
          <p:nvPr/>
        </p:nvSpPr>
        <p:spPr>
          <a:xfrm>
            <a:off x="10206819" y="113946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D6A787-5FD7-4A3D-BBFA-D1F5516FABD1}"/>
              </a:ext>
            </a:extLst>
          </p:cNvPr>
          <p:cNvSpPr/>
          <p:nvPr/>
        </p:nvSpPr>
        <p:spPr>
          <a:xfrm>
            <a:off x="10206819" y="1385453"/>
            <a:ext cx="1204492" cy="2460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A19DC00-D2CE-4D60-96E1-948DB8CAEC65}"/>
              </a:ext>
            </a:extLst>
          </p:cNvPr>
          <p:cNvSpPr/>
          <p:nvPr/>
        </p:nvSpPr>
        <p:spPr>
          <a:xfrm>
            <a:off x="10206819" y="163144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C4E76B-0C10-4F1F-8D1D-9EF1F596EDF7}"/>
              </a:ext>
            </a:extLst>
          </p:cNvPr>
          <p:cNvSpPr/>
          <p:nvPr/>
        </p:nvSpPr>
        <p:spPr>
          <a:xfrm>
            <a:off x="10206819" y="1877433"/>
            <a:ext cx="1204492" cy="2460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10FEFFB-112F-41EE-ACCB-11590189EC67}"/>
              </a:ext>
            </a:extLst>
          </p:cNvPr>
          <p:cNvSpPr/>
          <p:nvPr/>
        </p:nvSpPr>
        <p:spPr>
          <a:xfrm>
            <a:off x="10206819" y="212342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31D3E7B-3242-48BA-B4A9-7C3397029C59}"/>
              </a:ext>
            </a:extLst>
          </p:cNvPr>
          <p:cNvSpPr/>
          <p:nvPr/>
        </p:nvSpPr>
        <p:spPr>
          <a:xfrm>
            <a:off x="10206819" y="2369413"/>
            <a:ext cx="1204492" cy="2460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C8BB19A-2FF4-4902-B5E4-4D6CF77E8812}"/>
              </a:ext>
            </a:extLst>
          </p:cNvPr>
          <p:cNvSpPr/>
          <p:nvPr/>
        </p:nvSpPr>
        <p:spPr>
          <a:xfrm>
            <a:off x="10206819" y="261540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3385EBE-531B-4DD7-BEF0-3C925EC9A89F}"/>
              </a:ext>
            </a:extLst>
          </p:cNvPr>
          <p:cNvSpPr/>
          <p:nvPr/>
        </p:nvSpPr>
        <p:spPr>
          <a:xfrm>
            <a:off x="10206819" y="286139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4F71DEB-442C-4506-8110-395CC3448AEB}"/>
              </a:ext>
            </a:extLst>
          </p:cNvPr>
          <p:cNvSpPr/>
          <p:nvPr/>
        </p:nvSpPr>
        <p:spPr>
          <a:xfrm>
            <a:off x="10206819" y="3107383"/>
            <a:ext cx="1204492" cy="2460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CB6DEB-D11F-4E58-9D2D-23E099DB92D4}"/>
              </a:ext>
            </a:extLst>
          </p:cNvPr>
          <p:cNvSpPr/>
          <p:nvPr/>
        </p:nvSpPr>
        <p:spPr>
          <a:xfrm>
            <a:off x="10206819" y="335337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B010F58-AFF0-4710-A9CD-CFF82102D529}"/>
              </a:ext>
            </a:extLst>
          </p:cNvPr>
          <p:cNvSpPr/>
          <p:nvPr/>
        </p:nvSpPr>
        <p:spPr>
          <a:xfrm>
            <a:off x="10206819" y="3599363"/>
            <a:ext cx="1204492" cy="24601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AF42F24-6758-4322-8898-39B6491E475D}"/>
              </a:ext>
            </a:extLst>
          </p:cNvPr>
          <p:cNvSpPr/>
          <p:nvPr/>
        </p:nvSpPr>
        <p:spPr>
          <a:xfrm>
            <a:off x="10206819" y="384535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D6C36D7-E589-4E8D-AEAA-6C4334E9C213}"/>
              </a:ext>
            </a:extLst>
          </p:cNvPr>
          <p:cNvSpPr/>
          <p:nvPr/>
        </p:nvSpPr>
        <p:spPr>
          <a:xfrm>
            <a:off x="10206819" y="4091343"/>
            <a:ext cx="1204492" cy="2460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D5FAB06-957D-46C5-A816-DE762DB2E099}"/>
              </a:ext>
            </a:extLst>
          </p:cNvPr>
          <p:cNvSpPr/>
          <p:nvPr/>
        </p:nvSpPr>
        <p:spPr>
          <a:xfrm>
            <a:off x="10206819" y="433733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67140A6-1D3E-40D0-B076-691274D7F166}"/>
              </a:ext>
            </a:extLst>
          </p:cNvPr>
          <p:cNvSpPr/>
          <p:nvPr/>
        </p:nvSpPr>
        <p:spPr>
          <a:xfrm>
            <a:off x="10206819" y="4583323"/>
            <a:ext cx="1204492" cy="24601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B53BB41-93B3-4E76-8A4A-5D39A31FE404}"/>
              </a:ext>
            </a:extLst>
          </p:cNvPr>
          <p:cNvSpPr/>
          <p:nvPr/>
        </p:nvSpPr>
        <p:spPr>
          <a:xfrm>
            <a:off x="10206819" y="482931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F66AAD-CF60-4034-B53B-40DD61063F86}"/>
              </a:ext>
            </a:extLst>
          </p:cNvPr>
          <p:cNvSpPr/>
          <p:nvPr/>
        </p:nvSpPr>
        <p:spPr>
          <a:xfrm>
            <a:off x="10206819" y="5075303"/>
            <a:ext cx="1204492" cy="2460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A8F7A86-D168-4BD9-B7AC-82CA36E32ADA}"/>
              </a:ext>
            </a:extLst>
          </p:cNvPr>
          <p:cNvSpPr/>
          <p:nvPr/>
        </p:nvSpPr>
        <p:spPr>
          <a:xfrm>
            <a:off x="10206819" y="5321293"/>
            <a:ext cx="1204492" cy="2460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0F9E224-5DF3-4693-B093-F9D159531897}"/>
              </a:ext>
            </a:extLst>
          </p:cNvPr>
          <p:cNvSpPr/>
          <p:nvPr/>
        </p:nvSpPr>
        <p:spPr>
          <a:xfrm>
            <a:off x="10206819" y="556728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48A81BA-B4D8-408B-9C07-51CFA5CE37BA}"/>
              </a:ext>
            </a:extLst>
          </p:cNvPr>
          <p:cNvSpPr/>
          <p:nvPr/>
        </p:nvSpPr>
        <p:spPr>
          <a:xfrm>
            <a:off x="10206819" y="581327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BC93DD3-9DAF-4E02-9E69-C7008A89F7A5}"/>
              </a:ext>
            </a:extLst>
          </p:cNvPr>
          <p:cNvSpPr/>
          <p:nvPr/>
        </p:nvSpPr>
        <p:spPr>
          <a:xfrm>
            <a:off x="10206819" y="605926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46D5670-E594-49DF-BB72-18BA60D74656}"/>
              </a:ext>
            </a:extLst>
          </p:cNvPr>
          <p:cNvSpPr/>
          <p:nvPr/>
        </p:nvSpPr>
        <p:spPr>
          <a:xfrm>
            <a:off x="10206819" y="6305253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404FCAA-7EC0-4040-84BA-46A5F790A600}"/>
              </a:ext>
            </a:extLst>
          </p:cNvPr>
          <p:cNvSpPr/>
          <p:nvPr/>
        </p:nvSpPr>
        <p:spPr>
          <a:xfrm>
            <a:off x="10206819" y="6551245"/>
            <a:ext cx="1204492" cy="2460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063422B-F0F1-4DAC-B4DA-A8269C9EF28E}"/>
              </a:ext>
            </a:extLst>
          </p:cNvPr>
          <p:cNvSpPr/>
          <p:nvPr/>
        </p:nvSpPr>
        <p:spPr>
          <a:xfrm>
            <a:off x="7725465" y="1698992"/>
            <a:ext cx="1204492" cy="4458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页表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EE874B5-4EE6-4991-94FB-369264615C04}"/>
              </a:ext>
            </a:extLst>
          </p:cNvPr>
          <p:cNvCxnSpPr>
            <a:stCxn id="29" idx="3"/>
            <a:endCxn id="47" idx="1"/>
          </p:cNvCxnSpPr>
          <p:nvPr/>
        </p:nvCxnSpPr>
        <p:spPr>
          <a:xfrm flipV="1">
            <a:off x="7133580" y="2762976"/>
            <a:ext cx="632152" cy="928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CE2A68F-28A9-4780-BE86-79F30D3794B5}"/>
              </a:ext>
            </a:extLst>
          </p:cNvPr>
          <p:cNvCxnSpPr>
            <a:stCxn id="32" idx="3"/>
            <a:endCxn id="56" idx="1"/>
          </p:cNvCxnSpPr>
          <p:nvPr/>
        </p:nvCxnSpPr>
        <p:spPr>
          <a:xfrm>
            <a:off x="7133580" y="4136995"/>
            <a:ext cx="632152" cy="86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69B326A2-C084-4983-AE46-C9E3C7AB0BFE}"/>
              </a:ext>
            </a:extLst>
          </p:cNvPr>
          <p:cNvCxnSpPr>
            <a:stCxn id="35" idx="3"/>
            <a:endCxn id="62" idx="1"/>
          </p:cNvCxnSpPr>
          <p:nvPr/>
        </p:nvCxnSpPr>
        <p:spPr>
          <a:xfrm>
            <a:off x="7133580" y="4572017"/>
            <a:ext cx="645506" cy="933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DA2904D4-2DAD-43AB-9515-9A56D053536D}"/>
              </a:ext>
            </a:extLst>
          </p:cNvPr>
          <p:cNvCxnSpPr>
            <a:endCxn id="85" idx="1"/>
          </p:cNvCxnSpPr>
          <p:nvPr/>
        </p:nvCxnSpPr>
        <p:spPr>
          <a:xfrm>
            <a:off x="8885403" y="2369413"/>
            <a:ext cx="1321416" cy="2828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B01035C2-C8D2-488F-A394-0ECE00EC3165}"/>
              </a:ext>
            </a:extLst>
          </p:cNvPr>
          <p:cNvCxnSpPr>
            <a:endCxn id="71" idx="1"/>
          </p:cNvCxnSpPr>
          <p:nvPr/>
        </p:nvCxnSpPr>
        <p:spPr>
          <a:xfrm flipV="1">
            <a:off x="8878726" y="2000442"/>
            <a:ext cx="1328093" cy="642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A82E9157-5E76-4EBB-AC15-A5C770EDA0BB}"/>
              </a:ext>
            </a:extLst>
          </p:cNvPr>
          <p:cNvCxnSpPr>
            <a:endCxn id="76" idx="1"/>
          </p:cNvCxnSpPr>
          <p:nvPr/>
        </p:nvCxnSpPr>
        <p:spPr>
          <a:xfrm>
            <a:off x="8878726" y="2889631"/>
            <a:ext cx="1328093" cy="340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A6F80A36-1F47-469E-A303-C34DF16E6B3E}"/>
              </a:ext>
            </a:extLst>
          </p:cNvPr>
          <p:cNvCxnSpPr>
            <a:endCxn id="86" idx="1"/>
          </p:cNvCxnSpPr>
          <p:nvPr/>
        </p:nvCxnSpPr>
        <p:spPr>
          <a:xfrm>
            <a:off x="8885405" y="3148863"/>
            <a:ext cx="1321414" cy="2295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2F242E0B-6F1B-4243-86BB-092320D47174}"/>
              </a:ext>
            </a:extLst>
          </p:cNvPr>
          <p:cNvCxnSpPr>
            <a:endCxn id="78" idx="1"/>
          </p:cNvCxnSpPr>
          <p:nvPr/>
        </p:nvCxnSpPr>
        <p:spPr>
          <a:xfrm flipV="1">
            <a:off x="8878726" y="3722372"/>
            <a:ext cx="1328093" cy="191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B06D66C3-690F-4AB1-8009-68AED9AC5CC5}"/>
              </a:ext>
            </a:extLst>
          </p:cNvPr>
          <p:cNvCxnSpPr>
            <a:stCxn id="56" idx="3"/>
            <a:endCxn id="69" idx="1"/>
          </p:cNvCxnSpPr>
          <p:nvPr/>
        </p:nvCxnSpPr>
        <p:spPr>
          <a:xfrm flipV="1">
            <a:off x="8885405" y="1508462"/>
            <a:ext cx="1321414" cy="2715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A12F4137-3E6F-4471-B3A0-509AFF56F793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8872049" y="2492422"/>
            <a:ext cx="1334770" cy="2024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8C561C3D-300D-4C80-8559-E1E01C1461BA}"/>
              </a:ext>
            </a:extLst>
          </p:cNvPr>
          <p:cNvCxnSpPr>
            <a:endCxn id="81" idx="1"/>
          </p:cNvCxnSpPr>
          <p:nvPr/>
        </p:nvCxnSpPr>
        <p:spPr>
          <a:xfrm flipV="1">
            <a:off x="8898759" y="4214352"/>
            <a:ext cx="1308060" cy="1106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6210C3B-6EBF-4BCA-B01A-295E91B3D92E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8898759" y="4706332"/>
            <a:ext cx="1308060" cy="942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13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0789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地址转换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A6852B-A93A-47F4-9452-79DBAECA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49" y="1755263"/>
            <a:ext cx="8602708" cy="4483101"/>
          </a:xfrm>
          <a:prstGeom prst="rect">
            <a:avLst/>
          </a:prstGeom>
        </p:spPr>
      </p:pic>
      <p:sp>
        <p:nvSpPr>
          <p:cNvPr id="197" name="文本框 196">
            <a:extLst>
              <a:ext uri="{FF2B5EF4-FFF2-40B4-BE49-F238E27FC236}">
                <a16:creationId xmlns:a16="http://schemas.microsoft.com/office/drawing/2014/main" id="{468CFD62-37FE-4907-BB60-2393C52F8014}"/>
              </a:ext>
            </a:extLst>
          </p:cNvPr>
          <p:cNvSpPr txBox="1"/>
          <p:nvPr/>
        </p:nvSpPr>
        <p:spPr>
          <a:xfrm>
            <a:off x="990600" y="4503981"/>
            <a:ext cx="141577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段寄存器</a:t>
            </a:r>
          </a:p>
        </p:txBody>
      </p:sp>
    </p:spTree>
    <p:extLst>
      <p:ext uri="{BB962C8B-B14F-4D97-AF65-F5344CB8AC3E}">
        <p14:creationId xmlns:p14="http://schemas.microsoft.com/office/powerpoint/2010/main" val="626594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0789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内存共享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AFCE7C-682C-45FA-832B-F8256467CF95}"/>
              </a:ext>
            </a:extLst>
          </p:cNvPr>
          <p:cNvSpPr txBox="1"/>
          <p:nvPr/>
        </p:nvSpPr>
        <p:spPr>
          <a:xfrm>
            <a:off x="1373290" y="1557541"/>
            <a:ext cx="699422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sym typeface="Times New Roman" charset="0"/>
              </a:rPr>
              <a:t>通过指向相同的页表基址，实现进程间的段共享</a:t>
            </a:r>
            <a:endParaRPr lang="zh-CN" altLang="en-US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4E5372-6994-4E46-9ADC-65E9396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83" y="2328653"/>
            <a:ext cx="9142310" cy="46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7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非连续内存分配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4D9B73-95CB-44A4-A91F-71B681BFAAC1}"/>
              </a:ext>
            </a:extLst>
          </p:cNvPr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2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82C19-A360-4BE6-90FF-69A62D7939CF}"/>
              </a:ext>
            </a:extLst>
          </p:cNvPr>
          <p:cNvGrpSpPr/>
          <p:nvPr/>
        </p:nvGrpSpPr>
        <p:grpSpPr>
          <a:xfrm>
            <a:off x="2025660" y="1169006"/>
            <a:ext cx="2430794" cy="1113917"/>
            <a:chOff x="295435" y="914533"/>
            <a:chExt cx="2430794" cy="111391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AAA573-50BD-4E26-B0FB-6AF877129D6B}"/>
                </a:ext>
              </a:extLst>
            </p:cNvPr>
            <p:cNvGrpSpPr/>
            <p:nvPr/>
          </p:nvGrpSpPr>
          <p:grpSpPr>
            <a:xfrm>
              <a:off x="295435" y="914533"/>
              <a:ext cx="809837" cy="1113917"/>
              <a:chOff x="611284" y="1140951"/>
              <a:chExt cx="809837" cy="1113917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2A8949-4A06-4F9E-8383-471E1E7ED92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9674F42-B441-49B1-BBCA-9FDD52480D59}"/>
                  </a:ext>
                </a:extLst>
              </p:cNvPr>
              <p:cNvGrpSpPr/>
              <p:nvPr/>
            </p:nvGrpSpPr>
            <p:grpSpPr>
              <a:xfrm rot="11641273">
                <a:off x="1113869" y="1140951"/>
                <a:ext cx="246536" cy="1113917"/>
                <a:chOff x="258722" y="976700"/>
                <a:chExt cx="1125739" cy="5086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D1A694E-ECE4-4D33-846B-DC34C80DB5DE}"/>
                    </a:ext>
                  </a:extLst>
                </p:cNvPr>
                <p:cNvCxnSpPr/>
                <p:nvPr/>
              </p:nvCxnSpPr>
              <p:spPr>
                <a:xfrm flipH="1">
                  <a:off x="334590" y="2007563"/>
                  <a:ext cx="1049871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A5A75DC-A842-4F39-A6EC-2325F46EF141}"/>
                    </a:ext>
                  </a:extLst>
                </p:cNvPr>
                <p:cNvSpPr/>
                <p:nvPr/>
              </p:nvSpPr>
              <p:spPr>
                <a:xfrm rot="865294">
                  <a:off x="258722" y="976700"/>
                  <a:ext cx="719666" cy="50725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2249318-FC6B-45A8-A261-F5F2AD57D4DF}"/>
                </a:ext>
              </a:extLst>
            </p:cNvPr>
            <p:cNvSpPr/>
            <p:nvPr/>
          </p:nvSpPr>
          <p:spPr>
            <a:xfrm>
              <a:off x="1105272" y="1066672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需求背景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4BF313-46A4-4E07-9C9F-4940CDDDD603}"/>
              </a:ext>
            </a:extLst>
          </p:cNvPr>
          <p:cNvGrpSpPr/>
          <p:nvPr/>
        </p:nvGrpSpPr>
        <p:grpSpPr>
          <a:xfrm>
            <a:off x="2025660" y="2427464"/>
            <a:ext cx="2424949" cy="1135271"/>
            <a:chOff x="295435" y="2368662"/>
            <a:chExt cx="2424949" cy="113527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F505D1F-8553-4802-A9F5-988877FF57CD}"/>
                </a:ext>
              </a:extLst>
            </p:cNvPr>
            <p:cNvGrpSpPr/>
            <p:nvPr/>
          </p:nvGrpSpPr>
          <p:grpSpPr>
            <a:xfrm>
              <a:off x="295435" y="2368662"/>
              <a:ext cx="912799" cy="1135271"/>
              <a:chOff x="611284" y="1161081"/>
              <a:chExt cx="912799" cy="113527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D25F1-C218-4001-97B5-60EE0F4FDA5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D5C4428-1FED-47D4-94F9-921657792A53}"/>
                  </a:ext>
                </a:extLst>
              </p:cNvPr>
              <p:cNvGrpSpPr/>
              <p:nvPr/>
            </p:nvGrpSpPr>
            <p:grpSpPr>
              <a:xfrm rot="11641273">
                <a:off x="1108766" y="1161081"/>
                <a:ext cx="415317" cy="1135271"/>
                <a:chOff x="-511972" y="879186"/>
                <a:chExt cx="1896439" cy="5183899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C4AF8121-2139-48B5-8BE2-33E25BAB9A15}"/>
                    </a:ext>
                  </a:extLst>
                </p:cNvPr>
                <p:cNvCxnSpPr/>
                <p:nvPr/>
              </p:nvCxnSpPr>
              <p:spPr>
                <a:xfrm flipH="1">
                  <a:off x="334598" y="2007551"/>
                  <a:ext cx="1049869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723C1BE-929C-4CD0-9C5C-07694CAB218F}"/>
                    </a:ext>
                  </a:extLst>
                </p:cNvPr>
                <p:cNvSpPr/>
                <p:nvPr/>
              </p:nvSpPr>
              <p:spPr>
                <a:xfrm rot="865294">
                  <a:off x="-511972" y="879186"/>
                  <a:ext cx="1502695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274AE6-A206-4C40-A9A7-8A96C9DDB924}"/>
                </a:ext>
              </a:extLst>
            </p:cNvPr>
            <p:cNvSpPr/>
            <p:nvPr/>
          </p:nvSpPr>
          <p:spPr>
            <a:xfrm>
              <a:off x="1099427" y="249571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段式存储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1D01E-2ABB-458C-83CF-5EB6F3C2B0E1}"/>
              </a:ext>
            </a:extLst>
          </p:cNvPr>
          <p:cNvGrpSpPr/>
          <p:nvPr/>
        </p:nvGrpSpPr>
        <p:grpSpPr>
          <a:xfrm>
            <a:off x="2025660" y="3707276"/>
            <a:ext cx="2424949" cy="1113914"/>
            <a:chOff x="295435" y="3782535"/>
            <a:chExt cx="2424949" cy="11139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08430E-7FC5-49A9-AFF1-57B6099812BA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1926ECF-665E-4ECE-BEEC-A6A67D277445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857F9C8-5630-4B07-AD3A-B95A9B3695EA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FC066E9-F3BE-4FA3-8797-1CA0AC1A0A65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B1BF7AA-BB17-47B3-AEA5-F75AC5BC933F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0D837D-37DB-43E7-AFCD-14382A1BB1E8}"/>
                </a:ext>
              </a:extLst>
            </p:cNvPr>
            <p:cNvSpPr/>
            <p:nvPr/>
          </p:nvSpPr>
          <p:spPr>
            <a:xfrm>
              <a:off x="1099427" y="3907479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页式存储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E84F95-0AC6-41D1-BB6E-2A25617DC254}"/>
              </a:ext>
            </a:extLst>
          </p:cNvPr>
          <p:cNvGrpSpPr/>
          <p:nvPr/>
        </p:nvGrpSpPr>
        <p:grpSpPr>
          <a:xfrm>
            <a:off x="2025660" y="4965731"/>
            <a:ext cx="2784021" cy="1113914"/>
            <a:chOff x="295435" y="3782535"/>
            <a:chExt cx="2784021" cy="11139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5734D63-0EE1-4564-939F-FB03C8321389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46546B8-6F08-4CF6-8136-8F005FFC2CE3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9D4F17A-7767-4D9B-8D5E-E4C0F7271E4C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E4FF3E8-EF23-469C-99BA-6BAC5FA64166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0C7CD30-3688-4C4F-B3B4-40D86A7008FB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BFCCEBB-0695-4DAF-A57C-C86E011DA3BA}"/>
                </a:ext>
              </a:extLst>
            </p:cNvPr>
            <p:cNvSpPr/>
            <p:nvPr/>
          </p:nvSpPr>
          <p:spPr>
            <a:xfrm>
              <a:off x="1099427" y="3907479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段页式存储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077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1212BC7-8EA4-4F80-AE63-8E830E6714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	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在段页式分配中，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每次从内存中取一次数据需要（    ）次访问内存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3FE5C5-7DFA-48E2-BE60-61246D371E0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13F977-6D7F-43E9-A7FC-0F696CFF16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A9935B-DBE6-4F32-B149-F4532FDA7E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501BED-0C89-432E-BD7A-48A4A9503D9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A0464D1-2BD8-4036-AA54-5A62904AAEE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D6186F5-742A-4EAC-B621-E9364F9A398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D074BFC-D060-40BB-877E-35244F00095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0F42EF0-3128-4B59-8628-B232C1D23AB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9C91C7B-B963-4AEA-AFAD-5ECA485D1ED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4107CB-84D6-4DA5-BC42-0424B50E707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E4C936BB-29D5-4ABA-9E56-8CC0448D8AA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B0BEEE59-AA92-4438-8684-7B458670F93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2050E578-50FD-49D1-AD70-A8C03210849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5C87E9A4-54DB-4637-AFC6-D78AB18F0CE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9FA69F-ACDE-4BD7-87DF-66A43296862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565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E5A19F-9A1B-4F7C-8135-F2097365F3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     ）存储管理方式提供一维地址结构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F3FC66-73CE-4A24-8361-D586CE59097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分段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	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6F140C-6055-4F37-985E-4137E90B5C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分页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	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E18576-CC23-4D82-9B0E-658FB152F15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分段和段页式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63FE02-4567-4858-A010-03795366BE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以上都不对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1605D18-7ED0-4958-A315-CEFC194FE26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ACE1898-095C-43A8-85E2-7A43A82AF12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7A7833-286B-48E3-B78D-F020685655C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C613DE9-3A3F-4872-BF11-92725C675F4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E294F14-A2AB-4341-9EE2-13209CC02E0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1B3C40-32BE-4BD8-9D81-06093B7B4A2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CF6AC82-808D-463C-8EC7-E9DD707388C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088F8CE-AD1E-426C-AFE0-E6FAFAAE2E5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C86E017-1B4F-49A5-A90A-E6923483D71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D04AE7C1-B0CA-430C-B162-29D4DD5B214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6098681-A2A9-4C9E-A231-7BE20FBA406A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875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D4137-B261-4CB4-AD1B-E3716D4B8E90}"/>
              </a:ext>
            </a:extLst>
          </p:cNvPr>
          <p:cNvSpPr txBox="1"/>
          <p:nvPr/>
        </p:nvSpPr>
        <p:spPr>
          <a:xfrm>
            <a:off x="5036579" y="3903131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68DB53-709C-4F99-B4F2-84178504F757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726FB8-ACC0-4F67-9A12-15EB233C359E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2020-2021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11BE58-468C-48EC-8F40-28EDE8F0A396}"/>
              </a:ext>
            </a:extLst>
          </p:cNvPr>
          <p:cNvCxnSpPr>
            <a:cxnSpLocks/>
          </p:cNvCxnSpPr>
          <p:nvPr/>
        </p:nvCxnSpPr>
        <p:spPr>
          <a:xfrm>
            <a:off x="4344083" y="4878699"/>
            <a:ext cx="34100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0FAF5C6-BCF5-4711-9314-2CC6E32718BB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虚拟存储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设计目标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F6238F-6E52-455A-ACF3-66F266006709}"/>
              </a:ext>
            </a:extLst>
          </p:cNvPr>
          <p:cNvSpPr txBox="1"/>
          <p:nvPr/>
        </p:nvSpPr>
        <p:spPr>
          <a:xfrm>
            <a:off x="1413256" y="1587500"/>
            <a:ext cx="8533105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连续分配的缺点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分配给程序的物理内存必须连续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存在外碎片和内碎片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内存分配的动态修改困难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内存利用效率较低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非连续分配的设计目标：</a:t>
            </a:r>
            <a:r>
              <a:rPr lang="zh-CN" altLang="en-US" sz="2400" b="1" dirty="0">
                <a:solidFill>
                  <a:srgbClr val="C00000"/>
                </a:solidFill>
              </a:rPr>
              <a:t>提高内存利用效率和管理的灵活性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允许一个程序使用非连续的物理地址空间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允许共享代码与数据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支持动态加载和动态连接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23182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生活小故事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F6238F-6E52-455A-ACF3-66F266006709}"/>
              </a:ext>
            </a:extLst>
          </p:cNvPr>
          <p:cNvSpPr txBox="1"/>
          <p:nvPr/>
        </p:nvSpPr>
        <p:spPr>
          <a:xfrm>
            <a:off x="832520" y="1739454"/>
            <a:ext cx="10701389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次旅行偶遇一隐居山中的世外高僧，随即攀谈起来，越聊越感觉此人见多识广、高深莫测，话题谈及人生，只见大师拿出两个杯子，一个在里面先装满了大石块、小一些的鹅卵石和沙子，另一杯则装满了清水。然后在装满石头的石头杯子里缓缓倒入清水，可以看到可以倒进去很多。可是在装满水的杯子里再放入一颗很小的石头时，水立即就满溢了出来。高僧微笑着看着我：请告诉我这是什么道理呢？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吃自助餐，千万别先喝饮料啊！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粒度越小的事物，对空间的利用率越高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C12BAC-63D0-42C5-B416-4B4C66E24BE3}"/>
              </a:ext>
            </a:extLst>
          </p:cNvPr>
          <p:cNvCxnSpPr/>
          <p:nvPr/>
        </p:nvCxnSpPr>
        <p:spPr>
          <a:xfrm>
            <a:off x="807058" y="5913783"/>
            <a:ext cx="5287618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9DD591-F04D-49DA-A60A-58EC04CA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606" y="4784209"/>
            <a:ext cx="2600458" cy="19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5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057247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需要解决的问题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F6238F-6E52-455A-ACF3-66F266006709}"/>
              </a:ext>
            </a:extLst>
          </p:cNvPr>
          <p:cNvSpPr txBox="1"/>
          <p:nvPr/>
        </p:nvSpPr>
        <p:spPr>
          <a:xfrm>
            <a:off x="1727716" y="2128375"/>
            <a:ext cx="5763116" cy="3898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如何实现虚拟地址和物理地址的转换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软件实现（灵活，开销大）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硬件实现（够用，开销小）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如何选择非连续分配中的内存分块大小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段式存储管理（</a:t>
            </a:r>
            <a:r>
              <a:rPr lang="en-US" altLang="zh-CN" sz="2400" b="1" dirty="0"/>
              <a:t>segmentation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页式存储管理（</a:t>
            </a:r>
            <a:r>
              <a:rPr lang="en-US" altLang="zh-CN" sz="2400" b="1" dirty="0"/>
              <a:t>paging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2942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段式存储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13DB5B0-0F25-4C1F-87BA-D1C25850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637" y="1366268"/>
            <a:ext cx="3815535" cy="49816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037A790-5F2D-4CB6-B62D-7BA6258AF9FD}"/>
              </a:ext>
            </a:extLst>
          </p:cNvPr>
          <p:cNvSpPr txBox="1"/>
          <p:nvPr/>
        </p:nvSpPr>
        <p:spPr>
          <a:xfrm>
            <a:off x="1581667" y="1755263"/>
            <a:ext cx="4532010" cy="4457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进程的地址空间由多个段组成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主代码段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子模块代码段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公用库代码段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堆栈段（</a:t>
            </a:r>
            <a:r>
              <a:rPr lang="en-US" altLang="zh-CN" sz="2400" b="1" dirty="0"/>
              <a:t>stack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堆数据（</a:t>
            </a:r>
            <a:r>
              <a:rPr lang="en-US" altLang="zh-CN" sz="2400" b="1" dirty="0"/>
              <a:t>heap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初始化数据段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符号表等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1117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段式存储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35936E-4882-4BDC-AA36-41DA8039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61" y="1694354"/>
            <a:ext cx="7591468" cy="48723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62BAA5-CCF3-4876-AEFC-2BDDF5D4538A}"/>
              </a:ext>
            </a:extLst>
          </p:cNvPr>
          <p:cNvSpPr txBox="1"/>
          <p:nvPr/>
        </p:nvSpPr>
        <p:spPr>
          <a:xfrm>
            <a:off x="386097" y="3286623"/>
            <a:ext cx="3352800" cy="168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段式存储管理的目的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更</a:t>
            </a:r>
            <a:r>
              <a:rPr lang="zh-CN" altLang="en-US" sz="2400" b="1" dirty="0">
                <a:solidFill>
                  <a:srgbClr val="C00000"/>
                </a:solidFill>
              </a:rPr>
              <a:t>细粒度和灵活</a:t>
            </a:r>
            <a:r>
              <a:rPr lang="zh-CN" altLang="en-US" sz="2400" b="1" dirty="0"/>
              <a:t>的分离与共享</a:t>
            </a:r>
          </a:p>
        </p:txBody>
      </p:sp>
    </p:spTree>
    <p:extLst>
      <p:ext uri="{BB962C8B-B14F-4D97-AF65-F5344CB8AC3E}">
        <p14:creationId xmlns:p14="http://schemas.microsoft.com/office/powerpoint/2010/main" val="28490150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Wingdings" panose="05000000000000000000" pitchFamily="2" charset="2"/>
          <a:buChar char="Ø"/>
          <a:defRPr sz="2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8682</TotalTime>
  <Words>2465</Words>
  <Application>Microsoft Office PowerPoint</Application>
  <PresentationFormat>宽屏</PresentationFormat>
  <Paragraphs>569</Paragraphs>
  <Slides>42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微软雅黑</vt:lpstr>
      <vt:lpstr>Segoe UI Light</vt:lpstr>
      <vt:lpstr>Arial</vt:lpstr>
      <vt:lpstr>Century Gothic</vt:lpstr>
      <vt:lpstr>微软雅黑</vt:lpstr>
      <vt:lpstr>Wingdings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393</cp:revision>
  <dcterms:created xsi:type="dcterms:W3CDTF">2015-08-18T02:51:41Z</dcterms:created>
  <dcterms:modified xsi:type="dcterms:W3CDTF">2021-11-29T07:20:45Z</dcterms:modified>
  <cp:category/>
</cp:coreProperties>
</file>